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80" r:id="rId2"/>
    <p:sldId id="258" r:id="rId3"/>
    <p:sldId id="285" r:id="rId4"/>
    <p:sldId id="259" r:id="rId5"/>
    <p:sldId id="260" r:id="rId6"/>
    <p:sldId id="308" r:id="rId7"/>
    <p:sldId id="310" r:id="rId8"/>
    <p:sldId id="312" r:id="rId9"/>
    <p:sldId id="315" r:id="rId10"/>
    <p:sldId id="323" r:id="rId11"/>
    <p:sldId id="324" r:id="rId12"/>
    <p:sldId id="316" r:id="rId13"/>
    <p:sldId id="317" r:id="rId14"/>
    <p:sldId id="318" r:id="rId15"/>
    <p:sldId id="319" r:id="rId16"/>
    <p:sldId id="320" r:id="rId17"/>
    <p:sldId id="321" r:id="rId18"/>
    <p:sldId id="322" r:id="rId19"/>
    <p:sldId id="332" r:id="rId20"/>
    <p:sldId id="333" r:id="rId21"/>
    <p:sldId id="339" r:id="rId22"/>
    <p:sldId id="334" r:id="rId23"/>
    <p:sldId id="341" r:id="rId24"/>
    <p:sldId id="343" r:id="rId25"/>
    <p:sldId id="335" r:id="rId26"/>
    <p:sldId id="336" r:id="rId27"/>
    <p:sldId id="337" r:id="rId28"/>
    <p:sldId id="325" r:id="rId29"/>
  </p:sldIdLst>
  <p:sldSz cx="9144000" cy="6858000" type="letter"/>
  <p:notesSz cx="8412163" cy="70770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40D"/>
    <a:srgbClr val="5C1600"/>
    <a:srgbClr val="FFCA0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60" autoAdjust="0"/>
    <p:restoredTop sz="94660"/>
  </p:normalViewPr>
  <p:slideViewPr>
    <p:cSldViewPr snapToGrid="0">
      <p:cViewPr varScale="1">
        <p:scale>
          <a:sx n="74" d="100"/>
          <a:sy n="74" d="100"/>
        </p:scale>
        <p:origin x="8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3"/>
            <a:ext cx="3645271" cy="355083"/>
          </a:xfrm>
          <a:prstGeom prst="rect">
            <a:avLst/>
          </a:prstGeom>
        </p:spPr>
        <p:txBody>
          <a:bodyPr vert="horz" lIns="103013" tIns="51507" rIns="103013" bIns="51507" rtlCol="0"/>
          <a:lstStyle>
            <a:lvl1pPr algn="l">
              <a:defRPr sz="1400"/>
            </a:lvl1pPr>
          </a:lstStyle>
          <a:p>
            <a:endParaRPr lang="es-CO"/>
          </a:p>
        </p:txBody>
      </p:sp>
      <p:sp>
        <p:nvSpPr>
          <p:cNvPr id="3" name="Marcador de fecha 2"/>
          <p:cNvSpPr>
            <a:spLocks noGrp="1"/>
          </p:cNvSpPr>
          <p:nvPr>
            <p:ph type="dt" sz="quarter" idx="1"/>
          </p:nvPr>
        </p:nvSpPr>
        <p:spPr>
          <a:xfrm>
            <a:off x="4764947" y="3"/>
            <a:ext cx="3645271" cy="355083"/>
          </a:xfrm>
          <a:prstGeom prst="rect">
            <a:avLst/>
          </a:prstGeom>
        </p:spPr>
        <p:txBody>
          <a:bodyPr vert="horz" lIns="103013" tIns="51507" rIns="103013" bIns="51507" rtlCol="0"/>
          <a:lstStyle>
            <a:lvl1pPr algn="r">
              <a:defRPr sz="1400"/>
            </a:lvl1pPr>
          </a:lstStyle>
          <a:p>
            <a:fld id="{DA7074BD-403F-422C-9937-977C7BF40D61}" type="datetimeFigureOut">
              <a:rPr lang="es-CO" smtClean="0"/>
              <a:t>02/02/2017</a:t>
            </a:fld>
            <a:endParaRPr lang="es-CO"/>
          </a:p>
        </p:txBody>
      </p:sp>
      <p:sp>
        <p:nvSpPr>
          <p:cNvPr id="4" name="Marcador de pie de página 3"/>
          <p:cNvSpPr>
            <a:spLocks noGrp="1"/>
          </p:cNvSpPr>
          <p:nvPr>
            <p:ph type="ftr" sz="quarter" idx="2"/>
          </p:nvPr>
        </p:nvSpPr>
        <p:spPr>
          <a:xfrm>
            <a:off x="1" y="6721993"/>
            <a:ext cx="3645271" cy="355082"/>
          </a:xfrm>
          <a:prstGeom prst="rect">
            <a:avLst/>
          </a:prstGeom>
        </p:spPr>
        <p:txBody>
          <a:bodyPr vert="horz" lIns="103013" tIns="51507" rIns="103013" bIns="51507" rtlCol="0" anchor="b"/>
          <a:lstStyle>
            <a:lvl1pPr algn="l">
              <a:defRPr sz="1400"/>
            </a:lvl1pPr>
          </a:lstStyle>
          <a:p>
            <a:endParaRPr lang="es-CO"/>
          </a:p>
        </p:txBody>
      </p:sp>
      <p:sp>
        <p:nvSpPr>
          <p:cNvPr id="5" name="Marcador de número de diapositiva 4"/>
          <p:cNvSpPr>
            <a:spLocks noGrp="1"/>
          </p:cNvSpPr>
          <p:nvPr>
            <p:ph type="sldNum" sz="quarter" idx="3"/>
          </p:nvPr>
        </p:nvSpPr>
        <p:spPr>
          <a:xfrm>
            <a:off x="4764947" y="6721993"/>
            <a:ext cx="3645271" cy="355082"/>
          </a:xfrm>
          <a:prstGeom prst="rect">
            <a:avLst/>
          </a:prstGeom>
        </p:spPr>
        <p:txBody>
          <a:bodyPr vert="horz" lIns="103013" tIns="51507" rIns="103013" bIns="51507" rtlCol="0" anchor="b"/>
          <a:lstStyle>
            <a:lvl1pPr algn="r">
              <a:defRPr sz="1400"/>
            </a:lvl1pPr>
          </a:lstStyle>
          <a:p>
            <a:fld id="{121EBEE7-8BF7-4059-96FC-CD9019702867}" type="slidenum">
              <a:rPr lang="es-CO" smtClean="0"/>
              <a:t>‹Nº›</a:t>
            </a:fld>
            <a:endParaRPr lang="es-CO"/>
          </a:p>
        </p:txBody>
      </p:sp>
    </p:spTree>
    <p:extLst>
      <p:ext uri="{BB962C8B-B14F-4D97-AF65-F5344CB8AC3E}">
        <p14:creationId xmlns:p14="http://schemas.microsoft.com/office/powerpoint/2010/main" val="3280162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645874" cy="355226"/>
          </a:xfrm>
          <a:prstGeom prst="rect">
            <a:avLst/>
          </a:prstGeom>
        </p:spPr>
        <p:txBody>
          <a:bodyPr vert="horz" lIns="91430" tIns="45714" rIns="91430" bIns="45714" rtlCol="0"/>
          <a:lstStyle>
            <a:lvl1pPr algn="l">
              <a:defRPr sz="1200"/>
            </a:lvl1pPr>
          </a:lstStyle>
          <a:p>
            <a:endParaRPr lang="es-CO"/>
          </a:p>
        </p:txBody>
      </p:sp>
      <p:sp>
        <p:nvSpPr>
          <p:cNvPr id="3" name="Marcador de fecha 2"/>
          <p:cNvSpPr>
            <a:spLocks noGrp="1"/>
          </p:cNvSpPr>
          <p:nvPr>
            <p:ph type="dt" idx="1"/>
          </p:nvPr>
        </p:nvSpPr>
        <p:spPr>
          <a:xfrm>
            <a:off x="4765086" y="0"/>
            <a:ext cx="3644667" cy="355226"/>
          </a:xfrm>
          <a:prstGeom prst="rect">
            <a:avLst/>
          </a:prstGeom>
        </p:spPr>
        <p:txBody>
          <a:bodyPr vert="horz" lIns="91430" tIns="45714" rIns="91430" bIns="45714" rtlCol="0"/>
          <a:lstStyle>
            <a:lvl1pPr algn="r">
              <a:defRPr sz="1200"/>
            </a:lvl1pPr>
          </a:lstStyle>
          <a:p>
            <a:fld id="{B8E03449-E1FB-4F5C-8430-A39960F7E749}" type="datetimeFigureOut">
              <a:rPr lang="es-CO" smtClean="0"/>
              <a:t>02/02/2017</a:t>
            </a:fld>
            <a:endParaRPr lang="es-CO"/>
          </a:p>
        </p:txBody>
      </p:sp>
      <p:sp>
        <p:nvSpPr>
          <p:cNvPr id="4" name="Marcador de imagen de diapositiva 3"/>
          <p:cNvSpPr>
            <a:spLocks noGrp="1" noRot="1" noChangeAspect="1"/>
          </p:cNvSpPr>
          <p:nvPr>
            <p:ph type="sldImg" idx="2"/>
          </p:nvPr>
        </p:nvSpPr>
        <p:spPr>
          <a:xfrm>
            <a:off x="2616200" y="884238"/>
            <a:ext cx="3182938" cy="2389187"/>
          </a:xfrm>
          <a:prstGeom prst="rect">
            <a:avLst/>
          </a:prstGeom>
          <a:noFill/>
          <a:ln w="12700">
            <a:solidFill>
              <a:prstClr val="black"/>
            </a:solidFill>
          </a:ln>
        </p:spPr>
        <p:txBody>
          <a:bodyPr vert="horz" lIns="91430" tIns="45714" rIns="91430" bIns="45714" rtlCol="0" anchor="ctr"/>
          <a:lstStyle/>
          <a:p>
            <a:endParaRPr lang="es-CO"/>
          </a:p>
        </p:txBody>
      </p:sp>
      <p:sp>
        <p:nvSpPr>
          <p:cNvPr id="5" name="Marcador de notas 4"/>
          <p:cNvSpPr>
            <a:spLocks noGrp="1"/>
          </p:cNvSpPr>
          <p:nvPr>
            <p:ph type="body" sz="quarter" idx="3"/>
          </p:nvPr>
        </p:nvSpPr>
        <p:spPr>
          <a:xfrm>
            <a:off x="841819" y="3405330"/>
            <a:ext cx="6729730" cy="2786911"/>
          </a:xfrm>
          <a:prstGeom prst="rect">
            <a:avLst/>
          </a:prstGeom>
        </p:spPr>
        <p:txBody>
          <a:bodyPr vert="horz" lIns="91430" tIns="45714" rIns="91430" bIns="4571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1" y="6721849"/>
            <a:ext cx="3645874" cy="355226"/>
          </a:xfrm>
          <a:prstGeom prst="rect">
            <a:avLst/>
          </a:prstGeom>
        </p:spPr>
        <p:txBody>
          <a:bodyPr vert="horz" lIns="91430" tIns="45714" rIns="91430" bIns="45714"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4765086" y="6721849"/>
            <a:ext cx="3644667" cy="355226"/>
          </a:xfrm>
          <a:prstGeom prst="rect">
            <a:avLst/>
          </a:prstGeom>
        </p:spPr>
        <p:txBody>
          <a:bodyPr vert="horz" lIns="91430" tIns="45714" rIns="91430" bIns="45714" rtlCol="0" anchor="b"/>
          <a:lstStyle>
            <a:lvl1pPr algn="r">
              <a:defRPr sz="1200"/>
            </a:lvl1pPr>
          </a:lstStyle>
          <a:p>
            <a:fld id="{EA5F37FB-2641-4F86-87BE-2EB2E420AF1F}" type="slidenum">
              <a:rPr lang="es-CO" smtClean="0"/>
              <a:t>‹Nº›</a:t>
            </a:fld>
            <a:endParaRPr lang="es-CO"/>
          </a:p>
        </p:txBody>
      </p:sp>
    </p:spTree>
    <p:extLst>
      <p:ext uri="{BB962C8B-B14F-4D97-AF65-F5344CB8AC3E}">
        <p14:creationId xmlns:p14="http://schemas.microsoft.com/office/powerpoint/2010/main" val="231862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616200" y="884238"/>
            <a:ext cx="3182938" cy="2389187"/>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EA5F37FB-2641-4F86-87BE-2EB2E420AF1F}" type="slidenum">
              <a:rPr lang="es-CO" smtClean="0"/>
              <a:t>1</a:t>
            </a:fld>
            <a:endParaRPr lang="es-CO"/>
          </a:p>
        </p:txBody>
      </p:sp>
    </p:spTree>
    <p:extLst>
      <p:ext uri="{BB962C8B-B14F-4D97-AF65-F5344CB8AC3E}">
        <p14:creationId xmlns:p14="http://schemas.microsoft.com/office/powerpoint/2010/main" val="419712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74371D3-B8A6-4F3A-96DD-8CECFC2AC784}" type="datetimeFigureOut">
              <a:rPr lang="es-CO" smtClean="0"/>
              <a:t>02/02/2017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82982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371D3-B8A6-4F3A-96DD-8CECFC2AC784}" type="datetimeFigureOut">
              <a:rPr lang="es-CO" smtClean="0"/>
              <a:t>02/02/2017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33127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371D3-B8A6-4F3A-96DD-8CECFC2AC784}" type="datetimeFigureOut">
              <a:rPr lang="es-CO" smtClean="0"/>
              <a:t>02/02/2017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247079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4371D3-B8A6-4F3A-96DD-8CECFC2AC784}" type="datetimeFigureOut">
              <a:rPr lang="es-CO" smtClean="0"/>
              <a:t>02/02/2017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70843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74371D3-B8A6-4F3A-96DD-8CECFC2AC784}" type="datetimeFigureOut">
              <a:rPr lang="es-CO" smtClean="0"/>
              <a:t>02/02/2017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315729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74371D3-B8A6-4F3A-96DD-8CECFC2AC784}" type="datetimeFigureOut">
              <a:rPr lang="es-CO" smtClean="0"/>
              <a:t>02/02/2017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3814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74371D3-B8A6-4F3A-96DD-8CECFC2AC784}" type="datetimeFigureOut">
              <a:rPr lang="es-CO" smtClean="0"/>
              <a:t>02/02/2017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142938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74371D3-B8A6-4F3A-96DD-8CECFC2AC784}" type="datetimeFigureOut">
              <a:rPr lang="es-CO" smtClean="0"/>
              <a:t>02/02/2017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369962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371D3-B8A6-4F3A-96DD-8CECFC2AC784}" type="datetimeFigureOut">
              <a:rPr lang="es-CO" smtClean="0"/>
              <a:t>02/02/2017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59912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4371D3-B8A6-4F3A-96DD-8CECFC2AC784}" type="datetimeFigureOut">
              <a:rPr lang="es-CO" smtClean="0"/>
              <a:t>02/02/2017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56023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4371D3-B8A6-4F3A-96DD-8CECFC2AC784}" type="datetimeFigureOut">
              <a:rPr lang="es-CO" smtClean="0"/>
              <a:t>02/02/2017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4D5E383-FDAE-4A7C-8E0F-B7173331E0CA}" type="slidenum">
              <a:rPr lang="es-CO" smtClean="0"/>
              <a:t>‹Nº›</a:t>
            </a:fld>
            <a:endParaRPr lang="es-CO"/>
          </a:p>
        </p:txBody>
      </p:sp>
    </p:spTree>
    <p:extLst>
      <p:ext uri="{BB962C8B-B14F-4D97-AF65-F5344CB8AC3E}">
        <p14:creationId xmlns:p14="http://schemas.microsoft.com/office/powerpoint/2010/main" val="91857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371D3-B8A6-4F3A-96DD-8CECFC2AC784}" type="datetimeFigureOut">
              <a:rPr lang="es-CO" smtClean="0"/>
              <a:t>02/02/2017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E383-FDAE-4A7C-8E0F-B7173331E0CA}" type="slidenum">
              <a:rPr lang="es-CO" smtClean="0"/>
              <a:t>‹Nº›</a:t>
            </a:fld>
            <a:endParaRPr lang="es-CO"/>
          </a:p>
        </p:txBody>
      </p:sp>
    </p:spTree>
    <p:extLst>
      <p:ext uri="{BB962C8B-B14F-4D97-AF65-F5344CB8AC3E}">
        <p14:creationId xmlns:p14="http://schemas.microsoft.com/office/powerpoint/2010/main" val="3460465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857250"/>
            <a:ext cx="1493044" cy="1314450"/>
          </a:xfrm>
          <a:prstGeom prst="rect">
            <a:avLst/>
          </a:prstGeom>
        </p:spPr>
      </p:pic>
      <p:pic>
        <p:nvPicPr>
          <p:cNvPr id="5" name="Imagen 4"/>
          <p:cNvPicPr>
            <a:picLocks noChangeAspect="1"/>
          </p:cNvPicPr>
          <p:nvPr/>
        </p:nvPicPr>
        <p:blipFill>
          <a:blip r:embed="rId4"/>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5"/>
          <a:srcRect l="65915" t="69944"/>
          <a:stretch/>
        </p:blipFill>
        <p:spPr>
          <a:xfrm>
            <a:off x="5947176" y="5132788"/>
            <a:ext cx="3075383" cy="867965"/>
          </a:xfrm>
          <a:prstGeom prst="rect">
            <a:avLst/>
          </a:prstGeom>
        </p:spPr>
      </p:pic>
      <p:sp>
        <p:nvSpPr>
          <p:cNvPr id="7" name="Título 6"/>
          <p:cNvSpPr>
            <a:spLocks noGrp="1"/>
          </p:cNvSpPr>
          <p:nvPr>
            <p:ph type="ctrTitle"/>
          </p:nvPr>
        </p:nvSpPr>
        <p:spPr>
          <a:xfrm>
            <a:off x="814388" y="1650801"/>
            <a:ext cx="7515225" cy="1790700"/>
          </a:xfrm>
        </p:spPr>
        <p:txBody>
          <a:bodyPr>
            <a:normAutofit fontScale="90000"/>
          </a:bodyPr>
          <a:lstStyle/>
          <a:p>
            <a:r>
              <a:rPr lang="es-CO" b="1" dirty="0" smtClean="0">
                <a:solidFill>
                  <a:srgbClr val="69240D"/>
                </a:solidFill>
                <a:latin typeface="Arial Narrow" panose="020B0606020202030204" pitchFamily="34" charset="0"/>
              </a:rPr>
              <a:t>INFORME DE GESTIÓN</a:t>
            </a:r>
            <a:br>
              <a:rPr lang="es-CO" b="1" dirty="0" smtClean="0">
                <a:solidFill>
                  <a:srgbClr val="69240D"/>
                </a:solidFill>
                <a:latin typeface="Arial Narrow" panose="020B0606020202030204" pitchFamily="34" charset="0"/>
              </a:rPr>
            </a:br>
            <a:r>
              <a:rPr lang="es-CO" b="1" dirty="0" smtClean="0">
                <a:solidFill>
                  <a:srgbClr val="69240D"/>
                </a:solidFill>
                <a:latin typeface="Arial Narrow" panose="020B0606020202030204" pitchFamily="34" charset="0"/>
              </a:rPr>
              <a:t>MARZO – </a:t>
            </a:r>
            <a:r>
              <a:rPr lang="es-CO" b="1" dirty="0" smtClean="0">
                <a:solidFill>
                  <a:srgbClr val="69240D"/>
                </a:solidFill>
                <a:latin typeface="Arial Narrow" panose="020B0606020202030204" pitchFamily="34" charset="0"/>
              </a:rPr>
              <a:t>DICIEMBRE </a:t>
            </a:r>
            <a:r>
              <a:rPr lang="es-CO" b="1" dirty="0" smtClean="0">
                <a:solidFill>
                  <a:srgbClr val="69240D"/>
                </a:solidFill>
                <a:latin typeface="Arial Narrow" panose="020B0606020202030204" pitchFamily="34" charset="0"/>
              </a:rPr>
              <a:t>2016</a:t>
            </a:r>
            <a:endParaRPr lang="es-CO" b="1" dirty="0">
              <a:solidFill>
                <a:srgbClr val="69240D"/>
              </a:solidFill>
              <a:latin typeface="Arial Narrow" panose="020B0606020202030204" pitchFamily="34" charset="0"/>
            </a:endParaRPr>
          </a:p>
        </p:txBody>
      </p:sp>
      <p:sp>
        <p:nvSpPr>
          <p:cNvPr id="8" name="Subtítulo 7"/>
          <p:cNvSpPr>
            <a:spLocks noGrp="1"/>
          </p:cNvSpPr>
          <p:nvPr>
            <p:ph type="subTitle" idx="1"/>
          </p:nvPr>
        </p:nvSpPr>
        <p:spPr/>
        <p:txBody>
          <a:bodyPr>
            <a:normAutofit/>
          </a:bodyPr>
          <a:lstStyle/>
          <a:p>
            <a:r>
              <a:rPr lang="es-CO" sz="2100" dirty="0">
                <a:latin typeface="Arial Narrow" panose="020B0606020202030204" pitchFamily="34" charset="0"/>
              </a:rPr>
              <a:t> Edgar Mauricio Peñuela Arce</a:t>
            </a:r>
          </a:p>
          <a:p>
            <a:r>
              <a:rPr lang="es-CO" sz="2100" dirty="0">
                <a:latin typeface="Arial Narrow" panose="020B0606020202030204" pitchFamily="34" charset="0"/>
              </a:rPr>
              <a:t>Personero Municipal</a:t>
            </a:r>
          </a:p>
        </p:txBody>
      </p:sp>
    </p:spTree>
    <p:extLst>
      <p:ext uri="{BB962C8B-B14F-4D97-AF65-F5344CB8AC3E}">
        <p14:creationId xmlns:p14="http://schemas.microsoft.com/office/powerpoint/2010/main" val="22563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69944"/>
          <a:stretch/>
        </p:blipFill>
        <p:spPr>
          <a:xfrm>
            <a:off x="5925744" y="5132788"/>
            <a:ext cx="3096815" cy="867965"/>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5"/>
            <a:ext cx="7886700" cy="2820473"/>
          </a:xfrm>
        </p:spPr>
        <p:txBody>
          <a:bodyPr>
            <a:normAutofit/>
          </a:bodyPr>
          <a:lstStyle/>
          <a:p>
            <a:pPr marL="0" indent="0" algn="just">
              <a:buNone/>
            </a:pPr>
            <a:r>
              <a:rPr lang="es-CO" sz="2400" b="1" dirty="0">
                <a:latin typeface="Arial Narrow" panose="020B0606020202030204" pitchFamily="34" charset="0"/>
              </a:rPr>
              <a:t>4. </a:t>
            </a:r>
            <a:r>
              <a:rPr lang="es-MX" sz="2400" dirty="0">
                <a:latin typeface="Arial Narrow" panose="020B0606020202030204" pitchFamily="34" charset="0"/>
              </a:rPr>
              <a:t>Fortalecimiento del talento humano.</a:t>
            </a:r>
          </a:p>
          <a:p>
            <a:pPr marL="0" indent="0" algn="just">
              <a:buNone/>
            </a:pPr>
            <a:endParaRPr lang="es-MX" sz="2400" dirty="0">
              <a:latin typeface="Arial Narrow" panose="020B0606020202030204" pitchFamily="34" charset="0"/>
            </a:endParaRPr>
          </a:p>
          <a:p>
            <a:pPr marL="0" indent="0" algn="just">
              <a:buNone/>
            </a:pPr>
            <a:r>
              <a:rPr lang="es-MX" sz="2400" b="1" dirty="0">
                <a:latin typeface="Arial Narrow" panose="020B0606020202030204" pitchFamily="34" charset="0"/>
              </a:rPr>
              <a:t>5. </a:t>
            </a:r>
            <a:r>
              <a:rPr lang="es-MX" sz="2400" dirty="0">
                <a:latin typeface="Arial Narrow" panose="020B0606020202030204" pitchFamily="34" charset="0"/>
              </a:rPr>
              <a:t>Mejoramiento y rediseño de la planta física de la Personería, buscando la facilitación de la prestación del  servicio. </a:t>
            </a:r>
            <a:endParaRPr lang="es-CO" sz="2400" dirty="0">
              <a:latin typeface="Arial Narrow" panose="020B0606020202030204" pitchFamily="34" charset="0"/>
            </a:endParaRPr>
          </a:p>
          <a:p>
            <a:pPr marL="0" indent="0">
              <a:buNone/>
            </a:pPr>
            <a:endParaRPr lang="es-CO" dirty="0"/>
          </a:p>
          <a:p>
            <a:pPr marL="0" indent="0">
              <a:buNone/>
            </a:pPr>
            <a:endParaRPr lang="es-CO" sz="2400"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69992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321" t="69573"/>
          <a:stretch/>
        </p:blipFill>
        <p:spPr>
          <a:xfrm>
            <a:off x="5893596" y="5122072"/>
            <a:ext cx="3128962" cy="878681"/>
          </a:xfrm>
          <a:prstGeom prst="rect">
            <a:avLst/>
          </a:prstGeom>
        </p:spPr>
      </p:pic>
      <p:sp>
        <p:nvSpPr>
          <p:cNvPr id="9" name="Título 8"/>
          <p:cNvSpPr>
            <a:spLocks noGrp="1"/>
          </p:cNvSpPr>
          <p:nvPr>
            <p:ph type="title"/>
          </p:nvPr>
        </p:nvSpPr>
        <p:spPr>
          <a:xfrm>
            <a:off x="1023873" y="1131096"/>
            <a:ext cx="7491479" cy="994172"/>
          </a:xfrm>
        </p:spPr>
        <p:txBody>
          <a:bodyPr>
            <a:normAutofit fontScale="90000"/>
          </a:bodyPr>
          <a:lstStyle/>
          <a:p>
            <a:pPr algn="ctr"/>
            <a:r>
              <a:rPr lang="es-CO" dirty="0" smtClean="0">
                <a:solidFill>
                  <a:srgbClr val="69240D"/>
                </a:solidFill>
                <a:latin typeface="Arial Narrow" panose="020B0606020202030204" pitchFamily="34" charset="0"/>
              </a:rPr>
              <a:t>RECEPCIÓN Y SALIDA DE DOCUMENTOS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5"/>
            <a:ext cx="7886700" cy="2820473"/>
          </a:xfrm>
        </p:spPr>
        <p:txBody>
          <a:bodyPr>
            <a:normAutofit lnSpcReduction="10000"/>
          </a:bodyPr>
          <a:lstStyle/>
          <a:p>
            <a:pPr lvl="0" algn="just"/>
            <a:r>
              <a:rPr lang="es-CO" sz="2400" dirty="0">
                <a:latin typeface="Arial Narrow" panose="020B0606020202030204" pitchFamily="34" charset="0"/>
              </a:rPr>
              <a:t>Se han </a:t>
            </a:r>
            <a:r>
              <a:rPr lang="es-CO" sz="2400" dirty="0" err="1">
                <a:latin typeface="Arial Narrow" panose="020B0606020202030204" pitchFamily="34" charset="0"/>
              </a:rPr>
              <a:t>recepcionado</a:t>
            </a:r>
            <a:r>
              <a:rPr lang="es-CO" sz="2400" dirty="0">
                <a:latin typeface="Arial Narrow" panose="020B0606020202030204" pitchFamily="34" charset="0"/>
              </a:rPr>
              <a:t> ante esta entidad cerca de </a:t>
            </a:r>
            <a:r>
              <a:rPr lang="es-CO" sz="2400" b="1" dirty="0" smtClean="0">
                <a:latin typeface="Arial Narrow" panose="020B0606020202030204" pitchFamily="34" charset="0"/>
              </a:rPr>
              <a:t>4814 </a:t>
            </a:r>
            <a:r>
              <a:rPr lang="es-CO" sz="2400" b="1" dirty="0">
                <a:latin typeface="Arial Narrow" panose="020B0606020202030204" pitchFamily="34" charset="0"/>
              </a:rPr>
              <a:t>documentos</a:t>
            </a:r>
            <a:r>
              <a:rPr lang="es-CO" sz="2400" dirty="0">
                <a:latin typeface="Arial Narrow" panose="020B0606020202030204" pitchFamily="34" charset="0"/>
              </a:rPr>
              <a:t>, entre los cuales se encuentran: quejas, Derechos de petición, Solicitudes de seguimiento, Solicitudes de acompañamiento, Acciones de tutela, solicitudes de intervención, tanto de la comunidad como de otras </a:t>
            </a:r>
            <a:r>
              <a:rPr lang="es-CO" sz="2400" dirty="0" smtClean="0">
                <a:latin typeface="Arial Narrow" panose="020B0606020202030204" pitchFamily="34" charset="0"/>
              </a:rPr>
              <a:t>Instituciones, Invitaciones a reuniones y </a:t>
            </a:r>
            <a:r>
              <a:rPr lang="es-CO" sz="2400" dirty="0" err="1" smtClean="0">
                <a:latin typeface="Arial Narrow" panose="020B0606020202030204" pitchFamily="34" charset="0"/>
              </a:rPr>
              <a:t>comites</a:t>
            </a:r>
            <a:r>
              <a:rPr lang="es-CO" sz="2400" dirty="0" smtClean="0">
                <a:latin typeface="Arial Narrow" panose="020B0606020202030204" pitchFamily="34" charset="0"/>
              </a:rPr>
              <a:t>.</a:t>
            </a:r>
            <a:endParaRPr lang="es-CO" sz="2400" dirty="0">
              <a:latin typeface="Arial Narrow" panose="020B0606020202030204" pitchFamily="34" charset="0"/>
            </a:endParaRPr>
          </a:p>
          <a:p>
            <a:pPr lvl="0" algn="just"/>
            <a:r>
              <a:rPr lang="es-CO" sz="2400" dirty="0">
                <a:latin typeface="Arial Narrow" panose="020B0606020202030204" pitchFamily="34" charset="0"/>
              </a:rPr>
              <a:t>Así mismo se han enviado cerca de </a:t>
            </a:r>
            <a:r>
              <a:rPr lang="es-CO" sz="2400" b="1" dirty="0" smtClean="0">
                <a:latin typeface="Arial Narrow" panose="020B0606020202030204" pitchFamily="34" charset="0"/>
              </a:rPr>
              <a:t>4211 </a:t>
            </a:r>
            <a:r>
              <a:rPr lang="es-CO" sz="2400" b="1" dirty="0">
                <a:latin typeface="Arial Narrow" panose="020B0606020202030204" pitchFamily="34" charset="0"/>
              </a:rPr>
              <a:t>oficios </a:t>
            </a:r>
            <a:r>
              <a:rPr lang="es-CO" sz="2400" dirty="0">
                <a:latin typeface="Arial Narrow" panose="020B0606020202030204" pitchFamily="34" charset="0"/>
              </a:rPr>
              <a:t>en los cuales se ha dado respuesta y tramite a las solicitudes antes mencionadas.</a:t>
            </a:r>
          </a:p>
          <a:p>
            <a:pPr marL="0" indent="0">
              <a:buNone/>
            </a:pPr>
            <a:endParaRPr lang="es-CO" dirty="0"/>
          </a:p>
          <a:p>
            <a:pPr marL="0" indent="0">
              <a:buNone/>
            </a:pPr>
            <a:endParaRPr lang="es-CO" sz="2400"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758238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440" t="66234"/>
          <a:stretch/>
        </p:blipFill>
        <p:spPr>
          <a:xfrm>
            <a:off x="5904312" y="5025630"/>
            <a:ext cx="3118246" cy="975122"/>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VICTIMAS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5"/>
            <a:ext cx="7886700" cy="2820473"/>
          </a:xfrm>
        </p:spPr>
        <p:txBody>
          <a:bodyPr>
            <a:normAutofit fontScale="85000" lnSpcReduction="20000"/>
          </a:bodyPr>
          <a:lstStyle/>
          <a:p>
            <a:pPr marL="0" indent="0" algn="just">
              <a:buNone/>
            </a:pPr>
            <a:r>
              <a:rPr lang="es-CO" dirty="0" smtClean="0">
                <a:latin typeface="Arial Narrow" panose="020B0606020202030204" pitchFamily="34" charset="0"/>
              </a:rPr>
              <a:t>En cuanto a la atención de la población victima del conflicto armado podemos encontrar: </a:t>
            </a:r>
          </a:p>
          <a:p>
            <a:pPr algn="just"/>
            <a:r>
              <a:rPr lang="es-CO" dirty="0" smtClean="0">
                <a:latin typeface="Arial Narrow" panose="020B0606020202030204" pitchFamily="34" charset="0"/>
              </a:rPr>
              <a:t>Entre Marzo y Noviembre  del 2016 se han </a:t>
            </a:r>
            <a:r>
              <a:rPr lang="es-CO" dirty="0" smtClean="0">
                <a:latin typeface="Arial Narrow" panose="020B0606020202030204" pitchFamily="34" charset="0"/>
              </a:rPr>
              <a:t>recibido aproximadamente  </a:t>
            </a:r>
            <a:r>
              <a:rPr lang="es-CO" b="1" dirty="0" smtClean="0">
                <a:latin typeface="Arial Narrow" panose="020B0606020202030204" pitchFamily="34" charset="0"/>
              </a:rPr>
              <a:t>Treinta y </a:t>
            </a:r>
            <a:r>
              <a:rPr lang="es-CO" b="1" dirty="0" smtClean="0">
                <a:latin typeface="Arial Narrow" panose="020B0606020202030204" pitchFamily="34" charset="0"/>
              </a:rPr>
              <a:t>cinco  </a:t>
            </a:r>
            <a:r>
              <a:rPr lang="es-CO" b="1" dirty="0" smtClean="0">
                <a:latin typeface="Arial Narrow" panose="020B0606020202030204" pitchFamily="34" charset="0"/>
              </a:rPr>
              <a:t>(</a:t>
            </a:r>
            <a:r>
              <a:rPr lang="es-CO" b="1" dirty="0" smtClean="0">
                <a:latin typeface="Arial Narrow" panose="020B0606020202030204" pitchFamily="34" charset="0"/>
              </a:rPr>
              <a:t>35) </a:t>
            </a:r>
            <a:r>
              <a:rPr lang="es-CO" dirty="0" smtClean="0">
                <a:latin typeface="Arial Narrow" panose="020B0606020202030204" pitchFamily="34" charset="0"/>
              </a:rPr>
              <a:t>declaraciones en formato FUD, la cuales han sido remitidas a la Unidad Para la Atención a Victimas para su respectiva valoración.</a:t>
            </a:r>
          </a:p>
          <a:p>
            <a:pPr lvl="0" algn="just"/>
            <a:r>
              <a:rPr lang="es-CO" dirty="0">
                <a:latin typeface="Arial Narrow" panose="020B0606020202030204" pitchFamily="34" charset="0"/>
              </a:rPr>
              <a:t>En ese sentido se ha solicitado la entrega de ayuda humanitaria Hogar de paso y/o bono de alimentación por el hecho desplazamiento forzado </a:t>
            </a:r>
            <a:r>
              <a:rPr lang="es-CO" dirty="0" smtClean="0">
                <a:latin typeface="Arial Narrow" panose="020B0606020202030204" pitchFamily="34" charset="0"/>
              </a:rPr>
              <a:t>a aproximadamente </a:t>
            </a:r>
            <a:r>
              <a:rPr lang="es-CO" b="1" dirty="0" smtClean="0">
                <a:latin typeface="Arial Narrow" panose="020B0606020202030204" pitchFamily="34" charset="0"/>
              </a:rPr>
              <a:t>20</a:t>
            </a:r>
            <a:r>
              <a:rPr lang="es-CO" dirty="0" smtClean="0">
                <a:latin typeface="Arial Narrow" panose="020B0606020202030204" pitchFamily="34" charset="0"/>
              </a:rPr>
              <a:t> </a:t>
            </a:r>
            <a:r>
              <a:rPr lang="es-CO" dirty="0">
                <a:latin typeface="Arial Narrow" panose="020B0606020202030204" pitchFamily="34" charset="0"/>
              </a:rPr>
              <a:t>núcleos familiares.</a:t>
            </a:r>
          </a:p>
          <a:p>
            <a:endParaRPr lang="es-CO" dirty="0"/>
          </a:p>
          <a:p>
            <a:pPr marL="0" indent="0">
              <a:buNone/>
            </a:pPr>
            <a:endParaRPr lang="es-CO" sz="2400"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275494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558" t="67718"/>
          <a:stretch/>
        </p:blipFill>
        <p:spPr>
          <a:xfrm>
            <a:off x="5915028" y="5068492"/>
            <a:ext cx="3107531" cy="932259"/>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VICTIMAS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71703"/>
            <a:ext cx="7886700" cy="3032171"/>
          </a:xfrm>
        </p:spPr>
        <p:txBody>
          <a:bodyPr>
            <a:normAutofit lnSpcReduction="10000"/>
          </a:bodyPr>
          <a:lstStyle/>
          <a:p>
            <a:pPr marL="0" indent="0" algn="just">
              <a:buNone/>
            </a:pPr>
            <a:r>
              <a:rPr lang="es-CO" sz="2250" dirty="0">
                <a:latin typeface="Arial Narrow" panose="020B0606020202030204" pitchFamily="34" charset="0"/>
              </a:rPr>
              <a:t>En atención a solicitudes de la población victima del conflicto armado:</a:t>
            </a:r>
          </a:p>
          <a:p>
            <a:pPr lvl="0" algn="just"/>
            <a:r>
              <a:rPr lang="es-CO" sz="2250" dirty="0">
                <a:latin typeface="Arial Narrow" panose="020B0606020202030204" pitchFamily="34" charset="0"/>
              </a:rPr>
              <a:t>Derechos de petición como también recursos de reposición y en subsidio de apelación por falta de inclusión en el registro único de víctimas y suspensión de atención humanitaria: </a:t>
            </a:r>
            <a:r>
              <a:rPr lang="es-CO" sz="2250" dirty="0" smtClean="0">
                <a:latin typeface="Arial Narrow" panose="020B0606020202030204" pitchFamily="34" charset="0"/>
              </a:rPr>
              <a:t>aproximadamente </a:t>
            </a:r>
            <a:r>
              <a:rPr lang="es-CO" sz="2250" b="1" dirty="0" smtClean="0">
                <a:latin typeface="Arial Narrow" panose="020B0606020202030204" pitchFamily="34" charset="0"/>
              </a:rPr>
              <a:t>CIENTO CINCUENTA </a:t>
            </a:r>
            <a:r>
              <a:rPr lang="es-CO" sz="2250" b="1" dirty="0">
                <a:latin typeface="Arial Narrow" panose="020B0606020202030204" pitchFamily="34" charset="0"/>
              </a:rPr>
              <a:t>(</a:t>
            </a:r>
            <a:r>
              <a:rPr lang="es-CO" sz="2250" b="1" dirty="0" smtClean="0">
                <a:latin typeface="Arial Narrow" panose="020B0606020202030204" pitchFamily="34" charset="0"/>
              </a:rPr>
              <a:t>150). </a:t>
            </a:r>
            <a:endParaRPr lang="es-CO" sz="2250" b="1" dirty="0">
              <a:latin typeface="Arial Narrow" panose="020B0606020202030204" pitchFamily="34" charset="0"/>
            </a:endParaRPr>
          </a:p>
          <a:p>
            <a:pPr lvl="0" algn="just"/>
            <a:r>
              <a:rPr lang="es-CO" sz="2250" dirty="0">
                <a:latin typeface="Arial Narrow" panose="020B0606020202030204" pitchFamily="34" charset="0"/>
              </a:rPr>
              <a:t>Acciones de tutela e incidentes de desacato: </a:t>
            </a:r>
            <a:r>
              <a:rPr lang="es-CO" sz="2250" dirty="0" smtClean="0">
                <a:latin typeface="Arial Narrow" panose="020B0606020202030204" pitchFamily="34" charset="0"/>
              </a:rPr>
              <a:t>aproximadamente VEINTICINCO </a:t>
            </a:r>
            <a:r>
              <a:rPr lang="es-CO" sz="2250" b="1" dirty="0">
                <a:latin typeface="Arial Narrow" panose="020B0606020202030204" pitchFamily="34" charset="0"/>
              </a:rPr>
              <a:t>(</a:t>
            </a:r>
            <a:r>
              <a:rPr lang="es-CO" sz="2250" b="1" dirty="0" smtClean="0">
                <a:latin typeface="Arial Narrow" panose="020B0606020202030204" pitchFamily="34" charset="0"/>
              </a:rPr>
              <a:t>25)</a:t>
            </a:r>
            <a:endParaRPr lang="es-CO" sz="2250" b="1" dirty="0">
              <a:latin typeface="Arial Narrow" panose="020B0606020202030204" pitchFamily="34" charset="0"/>
            </a:endParaRPr>
          </a:p>
          <a:p>
            <a:pPr lvl="0" algn="just"/>
            <a:r>
              <a:rPr lang="es-CO" sz="2250" dirty="0">
                <a:latin typeface="Arial Narrow" panose="020B0606020202030204" pitchFamily="34" charset="0"/>
              </a:rPr>
              <a:t>Asesoría Jurídica a la población Victimas atendiendo </a:t>
            </a:r>
            <a:r>
              <a:rPr lang="es-CO" sz="2250" b="1" dirty="0" smtClean="0">
                <a:latin typeface="Arial Narrow" panose="020B0606020202030204" pitchFamily="34" charset="0"/>
              </a:rPr>
              <a:t>SEICIENTAS </a:t>
            </a:r>
            <a:r>
              <a:rPr lang="es-CO" sz="2250" b="1" dirty="0" smtClean="0">
                <a:latin typeface="Arial Narrow" panose="020B0606020202030204" pitchFamily="34" charset="0"/>
              </a:rPr>
              <a:t>(600</a:t>
            </a:r>
            <a:r>
              <a:rPr lang="es-CO" sz="2250" b="1" dirty="0">
                <a:latin typeface="Arial Narrow" panose="020B0606020202030204" pitchFamily="34" charset="0"/>
              </a:rPr>
              <a:t>) PERSONAS APX.</a:t>
            </a:r>
            <a:endParaRPr lang="es-CO" sz="2625"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52098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796" t="66976"/>
          <a:stretch/>
        </p:blipFill>
        <p:spPr>
          <a:xfrm>
            <a:off x="5936460" y="5047062"/>
            <a:ext cx="3086099" cy="953690"/>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VICTIMAS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a:bodyPr>
          <a:lstStyle/>
          <a:p>
            <a:pPr algn="just"/>
            <a:r>
              <a:rPr lang="es-CO" sz="2700" dirty="0">
                <a:latin typeface="Arial Narrow" panose="020B0606020202030204" pitchFamily="34" charset="0"/>
              </a:rPr>
              <a:t>Se ha participado y asistido a los diferentes comités y subcomités de victimas tales como: Comité de Justicia Transicional, subcomités de atención y asistencia, subcomité de reparación colectiva étnica, subcomité de enfoque diferencial, subcomité de reparación integral, subcomité de verdad y justicia</a:t>
            </a: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2216028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796" t="66234"/>
          <a:stretch/>
        </p:blipFill>
        <p:spPr>
          <a:xfrm>
            <a:off x="5936460" y="5025630"/>
            <a:ext cx="3086099" cy="975122"/>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SALUD</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lnSpcReduction="10000"/>
          </a:bodyPr>
          <a:lstStyle/>
          <a:p>
            <a:pPr lvl="0" algn="just"/>
            <a:r>
              <a:rPr lang="es-CO" sz="2700" dirty="0">
                <a:latin typeface="Arial Narrow" panose="020B0606020202030204" pitchFamily="34" charset="0"/>
              </a:rPr>
              <a:t>Elaboración de acciones de tutela en temas correspondientes a salud</a:t>
            </a:r>
            <a:r>
              <a:rPr lang="es-CO" sz="2700" dirty="0" smtClean="0">
                <a:latin typeface="Arial Narrow" panose="020B0606020202030204" pitchFamily="34" charset="0"/>
              </a:rPr>
              <a:t>: aproximadamente Sesenta  (60</a:t>
            </a:r>
            <a:r>
              <a:rPr lang="es-CO" sz="2700" dirty="0">
                <a:latin typeface="Arial Narrow" panose="020B0606020202030204" pitchFamily="34" charset="0"/>
              </a:rPr>
              <a:t>)</a:t>
            </a:r>
          </a:p>
          <a:p>
            <a:pPr lvl="0" algn="just"/>
            <a:r>
              <a:rPr lang="es-CO" sz="2700" dirty="0">
                <a:latin typeface="Arial Narrow" panose="020B0606020202030204" pitchFamily="34" charset="0"/>
              </a:rPr>
              <a:t>Elaboración derechos de petición en temas correspondientes a salud</a:t>
            </a:r>
            <a:r>
              <a:rPr lang="es-CO" sz="2700" dirty="0" smtClean="0">
                <a:latin typeface="Arial Narrow" panose="020B0606020202030204" pitchFamily="34" charset="0"/>
              </a:rPr>
              <a:t>: aproximadamente </a:t>
            </a:r>
            <a:r>
              <a:rPr lang="es-CO" sz="2700" b="1" dirty="0" smtClean="0">
                <a:latin typeface="Arial Narrow" panose="020B0606020202030204" pitchFamily="34" charset="0"/>
              </a:rPr>
              <a:t>cincuenta </a:t>
            </a:r>
            <a:r>
              <a:rPr lang="es-CO" sz="2700" dirty="0" smtClean="0">
                <a:latin typeface="Arial Narrow" panose="020B0606020202030204" pitchFamily="34" charset="0"/>
              </a:rPr>
              <a:t> </a:t>
            </a:r>
            <a:r>
              <a:rPr lang="es-CO" sz="2700" b="1" dirty="0" smtClean="0">
                <a:latin typeface="Arial Narrow" panose="020B0606020202030204" pitchFamily="34" charset="0"/>
              </a:rPr>
              <a:t>(</a:t>
            </a:r>
            <a:r>
              <a:rPr lang="es-CO" sz="2700" b="1" dirty="0" smtClean="0">
                <a:latin typeface="Arial Narrow" panose="020B0606020202030204" pitchFamily="34" charset="0"/>
              </a:rPr>
              <a:t>50</a:t>
            </a:r>
            <a:r>
              <a:rPr lang="es-CO" sz="2700" b="1" dirty="0" smtClean="0">
                <a:latin typeface="Arial Narrow" panose="020B0606020202030204" pitchFamily="34" charset="0"/>
              </a:rPr>
              <a:t>)</a:t>
            </a:r>
            <a:endParaRPr lang="es-CO" sz="2700" b="1" dirty="0">
              <a:latin typeface="Arial Narrow" panose="020B0606020202030204" pitchFamily="34" charset="0"/>
            </a:endParaRPr>
          </a:p>
          <a:p>
            <a:pPr lvl="0" algn="just"/>
            <a:r>
              <a:rPr lang="es-CO" sz="2700" dirty="0">
                <a:latin typeface="Arial Narrow" panose="020B0606020202030204" pitchFamily="34" charset="0"/>
              </a:rPr>
              <a:t>Realización de incidentes de desacato</a:t>
            </a:r>
            <a:r>
              <a:rPr lang="es-CO" sz="2700" dirty="0" smtClean="0">
                <a:latin typeface="Arial Narrow" panose="020B0606020202030204" pitchFamily="34" charset="0"/>
              </a:rPr>
              <a:t>: aproximadamente </a:t>
            </a:r>
            <a:r>
              <a:rPr lang="es-CO" sz="2700" b="1" dirty="0">
                <a:latin typeface="Arial Narrow" panose="020B0606020202030204" pitchFamily="34" charset="0"/>
              </a:rPr>
              <a:t>Seis </a:t>
            </a:r>
            <a:r>
              <a:rPr lang="es-CO" sz="2700" b="1" dirty="0" smtClean="0">
                <a:latin typeface="Arial Narrow" panose="020B0606020202030204" pitchFamily="34" charset="0"/>
              </a:rPr>
              <a:t>(15) </a:t>
            </a:r>
            <a:endParaRPr lang="es-CO" sz="2700" b="1"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2021040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019" t="68229"/>
          <a:stretch/>
        </p:blipFill>
        <p:spPr>
          <a:xfrm>
            <a:off x="5866374" y="5083264"/>
            <a:ext cx="3156185" cy="917489"/>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PALOGORDO</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fontScale="92500" lnSpcReduction="20000"/>
          </a:bodyPr>
          <a:lstStyle/>
          <a:p>
            <a:pPr lvl="0" algn="just"/>
            <a:r>
              <a:rPr lang="es-CO" sz="2400" dirty="0">
                <a:latin typeface="Arial Narrow" panose="020B0606020202030204" pitchFamily="34" charset="0"/>
              </a:rPr>
              <a:t>Se ha realizado el acompañamiento a los diferentes consejos de disciplina que se desarrollan en el centro penitenciario de mediana y alta seguridad de </a:t>
            </a:r>
            <a:r>
              <a:rPr lang="es-CO" sz="2400" dirty="0" err="1">
                <a:latin typeface="Arial Narrow" panose="020B0606020202030204" pitchFamily="34" charset="0"/>
              </a:rPr>
              <a:t>palogordo</a:t>
            </a:r>
            <a:r>
              <a:rPr lang="es-CO" sz="2400" dirty="0">
                <a:latin typeface="Arial Narrow" panose="020B0606020202030204" pitchFamily="34" charset="0"/>
              </a:rPr>
              <a:t>. desarrollados aproximadamente cada 15 días.</a:t>
            </a:r>
          </a:p>
          <a:p>
            <a:pPr lvl="0" algn="just"/>
            <a:r>
              <a:rPr lang="es-CO" sz="2250" dirty="0">
                <a:latin typeface="Arial Narrow" panose="020B0606020202030204" pitchFamily="34" charset="0"/>
              </a:rPr>
              <a:t>Se ha realizado acompañamiento y seguimiento a los diferentes derechos de petición y solicitudes de los internos de la cárcel de mediana y alta seguridad de </a:t>
            </a:r>
            <a:r>
              <a:rPr lang="es-CO" sz="2250" dirty="0" err="1">
                <a:latin typeface="Arial Narrow" panose="020B0606020202030204" pitchFamily="34" charset="0"/>
              </a:rPr>
              <a:t>palogordo</a:t>
            </a:r>
            <a:r>
              <a:rPr lang="es-CO" sz="2250" dirty="0">
                <a:latin typeface="Arial Narrow" panose="020B0606020202030204" pitchFamily="34" charset="0"/>
              </a:rPr>
              <a:t>. </a:t>
            </a:r>
            <a:endParaRPr lang="es-CO" sz="2625" dirty="0">
              <a:latin typeface="Arial Narrow" panose="020B0606020202030204" pitchFamily="34" charset="0"/>
            </a:endParaRPr>
          </a:p>
          <a:p>
            <a:pPr lvl="0" algn="just"/>
            <a:r>
              <a:rPr lang="es-CO" sz="2250" dirty="0">
                <a:latin typeface="Arial Narrow" panose="020B0606020202030204" pitchFamily="34" charset="0"/>
              </a:rPr>
              <a:t>Se ha realizado acompañamiento, seguimiento y gestión en el marco de la problemática presentada en el centro penitenciario de mediana y alta seguridad de </a:t>
            </a:r>
            <a:r>
              <a:rPr lang="es-CO" sz="2250" dirty="0" err="1">
                <a:latin typeface="Arial Narrow" panose="020B0606020202030204" pitchFamily="34" charset="0"/>
              </a:rPr>
              <a:t>palogordo</a:t>
            </a:r>
            <a:r>
              <a:rPr lang="es-CO" sz="2250" dirty="0">
                <a:latin typeface="Arial Narrow" panose="020B0606020202030204" pitchFamily="34" charset="0"/>
              </a:rPr>
              <a:t>, en lo que hace referencia a la prestación de los servicios de salud, para la población de internos recluidos en la penitenciaria.</a:t>
            </a:r>
            <a:endParaRPr lang="es-CO" sz="2625" dirty="0">
              <a:latin typeface="Arial Narrow" panose="020B0606020202030204" pitchFamily="34" charset="0"/>
            </a:endParaRPr>
          </a:p>
          <a:p>
            <a:pPr lvl="0" algn="just"/>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63389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202" t="67347"/>
          <a:stretch/>
        </p:blipFill>
        <p:spPr>
          <a:xfrm>
            <a:off x="5882879" y="5057776"/>
            <a:ext cx="3139677" cy="942975"/>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PALOGORDO</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fontScale="92500" lnSpcReduction="20000"/>
          </a:bodyPr>
          <a:lstStyle/>
          <a:p>
            <a:pPr lvl="0" algn="just"/>
            <a:r>
              <a:rPr lang="es-CO" dirty="0">
                <a:latin typeface="Arial Narrow" panose="020B0606020202030204" pitchFamily="34" charset="0"/>
              </a:rPr>
              <a:t>Se ha realizado acompañamiento a diferentes diligencias de reconocimiento fotográfico realizados por el CTI, FISCALIA, SIJIN, con internos del centro penitenciario de mediana y alta seguridad de </a:t>
            </a:r>
            <a:r>
              <a:rPr lang="es-CO" dirty="0" err="1">
                <a:latin typeface="Arial Narrow" panose="020B0606020202030204" pitchFamily="34" charset="0"/>
              </a:rPr>
              <a:t>palogordo</a:t>
            </a:r>
            <a:r>
              <a:rPr lang="es-CO" dirty="0">
                <a:latin typeface="Arial Narrow" panose="020B0606020202030204" pitchFamily="34" charset="0"/>
              </a:rPr>
              <a:t>.</a:t>
            </a:r>
            <a:endParaRPr lang="es-CO" sz="2400" dirty="0">
              <a:latin typeface="Arial Narrow" panose="020B0606020202030204" pitchFamily="34" charset="0"/>
            </a:endParaRPr>
          </a:p>
          <a:p>
            <a:pPr lvl="0" algn="just"/>
            <a:r>
              <a:rPr lang="es-CO" dirty="0" smtClean="0">
                <a:latin typeface="Arial Narrow" panose="020B0606020202030204" pitchFamily="34" charset="0"/>
              </a:rPr>
              <a:t>Se </a:t>
            </a:r>
            <a:r>
              <a:rPr lang="es-CO" dirty="0">
                <a:latin typeface="Arial Narrow" panose="020B0606020202030204" pitchFamily="34" charset="0"/>
              </a:rPr>
              <a:t>están realizando las diferentes gestiones con el instituto penitenciario y carcelario (INPEC), para el desarrollo del programa delinquir no paga, programa que se proyecta realizar con la comunidad estudiantil del municipio, en coordinación con la mesa de convivencia escolar.</a:t>
            </a:r>
            <a:endParaRPr lang="es-CO" sz="2400" dirty="0">
              <a:latin typeface="Arial Narrow" panose="020B0606020202030204" pitchFamily="34" charset="0"/>
            </a:endParaRPr>
          </a:p>
          <a:p>
            <a:pPr lvl="0" algn="just"/>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2096084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66976"/>
          <a:stretch/>
        </p:blipFill>
        <p:spPr>
          <a:xfrm>
            <a:off x="5925744" y="5047062"/>
            <a:ext cx="3096815" cy="953690"/>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DISCIPLINARIOS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a:bodyPr>
          <a:lstStyle/>
          <a:p>
            <a:pPr lvl="0" algn="just"/>
            <a:r>
              <a:rPr lang="es-CO" sz="2400" dirty="0">
                <a:latin typeface="Arial Narrow" panose="020B0606020202030204" pitchFamily="34" charset="0"/>
              </a:rPr>
              <a:t>Procesos disciplinarios tramitados: </a:t>
            </a:r>
            <a:r>
              <a:rPr lang="es-CO" sz="2400" b="1" dirty="0">
                <a:latin typeface="Arial Narrow" panose="020B0606020202030204" pitchFamily="34" charset="0"/>
              </a:rPr>
              <a:t>CIENTO TRES  (103)</a:t>
            </a:r>
            <a:r>
              <a:rPr lang="es-CO" sz="2400" dirty="0">
                <a:latin typeface="Arial Narrow" panose="020B0606020202030204" pitchFamily="34" charset="0"/>
              </a:rPr>
              <a:t> </a:t>
            </a:r>
          </a:p>
          <a:p>
            <a:pPr lvl="0" algn="just"/>
            <a:r>
              <a:rPr lang="es-CO" sz="2400" dirty="0">
                <a:latin typeface="Arial Narrow" panose="020B0606020202030204" pitchFamily="34" charset="0"/>
              </a:rPr>
              <a:t>Procesos disciplinarios remitidos por competencia : </a:t>
            </a:r>
            <a:r>
              <a:rPr lang="es-CO" sz="2400" b="1" dirty="0">
                <a:latin typeface="Arial Narrow" panose="020B0606020202030204" pitchFamily="34" charset="0"/>
              </a:rPr>
              <a:t>CINCUENTA Y SIETE </a:t>
            </a:r>
          </a:p>
          <a:p>
            <a:pPr lvl="0" algn="just"/>
            <a:r>
              <a:rPr lang="es-CO" sz="2400" dirty="0">
                <a:latin typeface="Arial Narrow" panose="020B0606020202030204" pitchFamily="34" charset="0"/>
              </a:rPr>
              <a:t>Acciones Preventivas: </a:t>
            </a:r>
            <a:r>
              <a:rPr lang="es-CO" sz="2400" b="1" dirty="0">
                <a:latin typeface="Arial Narrow" panose="020B0606020202030204" pitchFamily="34" charset="0"/>
              </a:rPr>
              <a:t>CATORCE (14)</a:t>
            </a: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1001171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083" t="68089"/>
          <a:stretch/>
        </p:blipFill>
        <p:spPr>
          <a:xfrm>
            <a:off x="5872163" y="5079209"/>
            <a:ext cx="3150393" cy="921544"/>
          </a:xfrm>
          <a:prstGeom prst="rect">
            <a:avLst/>
          </a:prstGeom>
        </p:spPr>
      </p:pic>
      <p:sp>
        <p:nvSpPr>
          <p:cNvPr id="9" name="Título 8"/>
          <p:cNvSpPr>
            <a:spLocks noGrp="1"/>
          </p:cNvSpPr>
          <p:nvPr>
            <p:ph type="title"/>
          </p:nvPr>
        </p:nvSpPr>
        <p:spPr>
          <a:xfrm>
            <a:off x="1256289" y="360164"/>
            <a:ext cx="7438768" cy="994172"/>
          </a:xfrm>
        </p:spPr>
        <p:txBody>
          <a:bodyPr>
            <a:normAutofit fontScale="90000"/>
          </a:bodyPr>
          <a:lstStyle/>
          <a:p>
            <a:pPr algn="ctr"/>
            <a:r>
              <a:rPr lang="es-ES" b="1" dirty="0">
                <a:solidFill>
                  <a:srgbClr val="69240D"/>
                </a:solidFill>
              </a:rPr>
              <a:t>Entrega de medicamentos donados al Establecimiento Penitenciario de Alta y Mediana seguridad </a:t>
            </a:r>
            <a:r>
              <a:rPr lang="es-ES" b="1" dirty="0" err="1">
                <a:solidFill>
                  <a:srgbClr val="69240D"/>
                </a:solidFill>
              </a:rPr>
              <a:t>Palogordo</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71701"/>
            <a:ext cx="7886700" cy="3032170"/>
          </a:xfrm>
        </p:spPr>
        <p:txBody>
          <a:bodyPr>
            <a:normAutofit/>
          </a:bodyPr>
          <a:lstStyle/>
          <a:p>
            <a:pPr marL="0" indent="0" algn="just">
              <a:buNone/>
            </a:pPr>
            <a:r>
              <a:rPr lang="es-ES" dirty="0"/>
              <a:t>La Personería Municipal de San Juan Girón </a:t>
            </a:r>
            <a:r>
              <a:rPr lang="es-ES" dirty="0" smtClean="0"/>
              <a:t>junto con la administración municipal participó </a:t>
            </a:r>
            <a:r>
              <a:rPr lang="es-ES" dirty="0"/>
              <a:t>en la entrega de más de 3000 cajas de medicamentos donados al Establecimiento Penitenciario de Alta y Mediana seguridad </a:t>
            </a:r>
            <a:r>
              <a:rPr lang="es-ES" dirty="0" err="1"/>
              <a:t>Palogordo</a:t>
            </a:r>
            <a:r>
              <a:rPr lang="es-ES" dirty="0"/>
              <a:t>.</a:t>
            </a:r>
            <a:endParaRPr lang="es-CO" dirty="0"/>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488161" y="4332334"/>
            <a:ext cx="3104188" cy="1743074"/>
          </a:xfrm>
          <a:prstGeom prst="rect">
            <a:avLst/>
          </a:prstGeom>
        </p:spPr>
      </p:pic>
    </p:spTree>
    <p:extLst>
      <p:ext uri="{BB962C8B-B14F-4D97-AF65-F5344CB8AC3E}">
        <p14:creationId xmlns:p14="http://schemas.microsoft.com/office/powerpoint/2010/main" val="3893430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440" t="61039"/>
          <a:stretch/>
        </p:blipFill>
        <p:spPr>
          <a:xfrm>
            <a:off x="5904312" y="4875612"/>
            <a:ext cx="3118246" cy="1125140"/>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MISIÓN</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71700"/>
            <a:ext cx="7886700" cy="3184923"/>
          </a:xfrm>
        </p:spPr>
        <p:txBody>
          <a:bodyPr>
            <a:normAutofit fontScale="92500" lnSpcReduction="20000"/>
          </a:bodyPr>
          <a:lstStyle/>
          <a:p>
            <a:pPr marL="0" indent="0" algn="just">
              <a:buNone/>
            </a:pPr>
            <a:r>
              <a:rPr lang="es-CO" sz="2400" dirty="0">
                <a:latin typeface="Arial Narrow" panose="020B0606020202030204" pitchFamily="34" charset="0"/>
              </a:rPr>
              <a:t>La</a:t>
            </a:r>
            <a:r>
              <a:rPr lang="es-CO" dirty="0" smtClean="0">
                <a:latin typeface="Arial Narrow" panose="020B0606020202030204" pitchFamily="34" charset="0"/>
              </a:rPr>
              <a:t> Personería Municipal de San Juan Girón, como parte del Ministerio Público, ejerce las funciones que le confiere la Constitución Política y la Ley, así como las que le delegue la Procuraduría General de la Nación y por ello y en cumplimiento de su deber ser, esta comprometida con la comunidad en la guarda y promoción de los derechos humanos, la protección de los derechos fundamentales, la protección de los intereses público-colectivo y en la vigilancia de la conducta de quienes desempeñan públicas del orden municipal. Para ello ejerce el control administrativo en el municipio de San Juan Girón, contando con  autonomía presupuestal y administrativa, </a:t>
            </a:r>
            <a:endParaRPr lang="es-CO" dirty="0">
              <a:latin typeface="Arial Narrow" panose="020B0606020202030204" pitchFamily="34" charset="0"/>
            </a:endParaRPr>
          </a:p>
        </p:txBody>
      </p:sp>
    </p:spTree>
    <p:extLst>
      <p:ext uri="{BB962C8B-B14F-4D97-AF65-F5344CB8AC3E}">
        <p14:creationId xmlns:p14="http://schemas.microsoft.com/office/powerpoint/2010/main" val="192773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70686"/>
          <a:stretch/>
        </p:blipFill>
        <p:spPr>
          <a:xfrm>
            <a:off x="5925744" y="5154216"/>
            <a:ext cx="3096815" cy="846534"/>
          </a:xfrm>
          <a:prstGeom prst="rect">
            <a:avLst/>
          </a:prstGeom>
        </p:spPr>
      </p:pic>
      <p:sp>
        <p:nvSpPr>
          <p:cNvPr id="9" name="Título 8"/>
          <p:cNvSpPr>
            <a:spLocks noGrp="1"/>
          </p:cNvSpPr>
          <p:nvPr>
            <p:ph type="title"/>
          </p:nvPr>
        </p:nvSpPr>
        <p:spPr>
          <a:xfrm>
            <a:off x="1262272" y="1131096"/>
            <a:ext cx="7253081" cy="994172"/>
          </a:xfrm>
        </p:spPr>
        <p:txBody>
          <a:bodyPr>
            <a:normAutofit/>
          </a:bodyPr>
          <a:lstStyle/>
          <a:p>
            <a:pPr algn="ct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375049" y="2125268"/>
            <a:ext cx="8140303" cy="3078603"/>
          </a:xfrm>
        </p:spPr>
        <p:txBody>
          <a:bodyPr>
            <a:normAutofit/>
          </a:bodyPr>
          <a:lstStyle/>
          <a:p>
            <a:pPr lvl="0" algn="just"/>
            <a:r>
              <a:rPr lang="es-ES" dirty="0"/>
              <a:t>La Personería Municipal de </a:t>
            </a:r>
            <a:r>
              <a:rPr lang="es-ES" dirty="0" err="1"/>
              <a:t>Giron</a:t>
            </a:r>
            <a:r>
              <a:rPr lang="es-ES" dirty="0"/>
              <a:t> y la Unidad de Restitución de tierras unieron esfuerzos con el fin de dictar una capacitación a la población victima del municipio sobre las generalidades del proceso de restitución de tierras, se realizo asesoría individual a las personas </a:t>
            </a:r>
            <a:r>
              <a:rPr lang="es-ES" dirty="0" smtClean="0"/>
              <a:t>victimas</a:t>
            </a:r>
            <a:r>
              <a:rPr lang="es-ES" sz="2400" b="1" dirty="0"/>
              <a:t>.</a:t>
            </a:r>
            <a:br>
              <a:rPr lang="es-ES" sz="2400" b="1" dirty="0"/>
            </a:b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634839" y="4559150"/>
            <a:ext cx="2550318" cy="1912739"/>
          </a:xfrm>
          <a:prstGeom prst="rect">
            <a:avLst/>
          </a:prstGeom>
        </p:spPr>
      </p:pic>
    </p:spTree>
    <p:extLst>
      <p:ext uri="{BB962C8B-B14F-4D97-AF65-F5344CB8AC3E}">
        <p14:creationId xmlns:p14="http://schemas.microsoft.com/office/powerpoint/2010/main" val="3893430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4846" t="68831"/>
          <a:stretch/>
        </p:blipFill>
        <p:spPr>
          <a:xfrm>
            <a:off x="5850734" y="5100640"/>
            <a:ext cx="3171824" cy="900113"/>
          </a:xfrm>
          <a:prstGeom prst="rect">
            <a:avLst/>
          </a:prstGeom>
        </p:spPr>
      </p:pic>
      <p:sp>
        <p:nvSpPr>
          <p:cNvPr id="9" name="Título 8"/>
          <p:cNvSpPr>
            <a:spLocks noGrp="1"/>
          </p:cNvSpPr>
          <p:nvPr>
            <p:ph type="title"/>
          </p:nvPr>
        </p:nvSpPr>
        <p:spPr>
          <a:xfrm>
            <a:off x="1262272" y="1131096"/>
            <a:ext cx="7253081" cy="994172"/>
          </a:xfrm>
        </p:spPr>
        <p:txBody>
          <a:bodyPr>
            <a:normAutofit/>
          </a:bodyPr>
          <a:lstStyle/>
          <a:p>
            <a:pPr algn="ct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1353065" y="1131097"/>
            <a:ext cx="7669491" cy="3539758"/>
          </a:xfrm>
        </p:spPr>
        <p:txBody>
          <a:bodyPr>
            <a:normAutofit fontScale="92500" lnSpcReduction="20000"/>
          </a:bodyPr>
          <a:lstStyle/>
          <a:p>
            <a:pPr marL="0" indent="0" algn="just">
              <a:buNone/>
            </a:pPr>
            <a:r>
              <a:rPr lang="es-CO" dirty="0"/>
              <a:t>La Personería </a:t>
            </a:r>
            <a:r>
              <a:rPr lang="es-CO" dirty="0" smtClean="0"/>
              <a:t>Municipal ha  participado en diversas ferias y actividades institucionales realizadas en el transcurso del año 2016 en  diversos sectores del municipio de Girón, tanto de iniciativa de la Administración municipal, como propias, </a:t>
            </a:r>
            <a:r>
              <a:rPr lang="es-CO" dirty="0"/>
              <a:t>con el objetivo de presentar a la comunidad </a:t>
            </a:r>
            <a:r>
              <a:rPr lang="es-CO" dirty="0" smtClean="0"/>
              <a:t>los </a:t>
            </a:r>
            <a:r>
              <a:rPr lang="es-CO" dirty="0"/>
              <a:t>diferentes programas manejados por la Administración </a:t>
            </a:r>
            <a:r>
              <a:rPr lang="es-CO" dirty="0" smtClean="0"/>
              <a:t>Municipal, etc, brindando asesoría Jurídica buscando la garantía de los derechos fundamentales de todos los Gironeses, </a:t>
            </a:r>
            <a:r>
              <a:rPr lang="es-CO" dirty="0"/>
              <a:t>así como poner de presente el compromiso de este Ministerio </a:t>
            </a:r>
            <a:r>
              <a:rPr lang="es-CO" dirty="0" smtClean="0"/>
              <a:t>Público.</a:t>
            </a:r>
            <a:endParaRPr lang="es-CO" dirty="0"/>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2687258" y="4284782"/>
            <a:ext cx="2596754" cy="1947566"/>
          </a:xfrm>
          <a:prstGeom prst="rect">
            <a:avLst/>
          </a:prstGeom>
        </p:spPr>
      </p:pic>
    </p:spTree>
    <p:extLst>
      <p:ext uri="{BB962C8B-B14F-4D97-AF65-F5344CB8AC3E}">
        <p14:creationId xmlns:p14="http://schemas.microsoft.com/office/powerpoint/2010/main" val="247537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440" t="64007"/>
          <a:stretch/>
        </p:blipFill>
        <p:spPr>
          <a:xfrm>
            <a:off x="5904312" y="4961338"/>
            <a:ext cx="3118246" cy="1039415"/>
          </a:xfrm>
          <a:prstGeom prst="rect">
            <a:avLst/>
          </a:prstGeom>
        </p:spPr>
      </p:pic>
      <p:sp>
        <p:nvSpPr>
          <p:cNvPr id="9" name="Título 8"/>
          <p:cNvSpPr>
            <a:spLocks noGrp="1"/>
          </p:cNvSpPr>
          <p:nvPr>
            <p:ph type="title"/>
          </p:nvPr>
        </p:nvSpPr>
        <p:spPr>
          <a:xfrm>
            <a:off x="1033671" y="197708"/>
            <a:ext cx="7653129" cy="1130682"/>
          </a:xfrm>
        </p:spPr>
        <p:txBody>
          <a:bodyPr>
            <a:normAutofit fontScale="90000"/>
          </a:bodyPr>
          <a:lstStyle/>
          <a:p>
            <a:pPr algn="ctr"/>
            <a:r>
              <a:rPr lang="es-ES" b="1" dirty="0">
                <a:solidFill>
                  <a:srgbClr val="69240D"/>
                </a:solidFill>
              </a:rPr>
              <a:t>Posesión de Personeros y Personeritos Escolares del Municipio</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234778" y="1987931"/>
            <a:ext cx="8280572" cy="3215943"/>
          </a:xfrm>
        </p:spPr>
        <p:txBody>
          <a:bodyPr>
            <a:normAutofit/>
          </a:bodyPr>
          <a:lstStyle/>
          <a:p>
            <a:pPr marL="0" indent="0" algn="just">
              <a:buNone/>
            </a:pPr>
            <a:r>
              <a:rPr lang="es-ES" dirty="0"/>
              <a:t>El viernes 03 de junio del 2016 se llevo a cabo el acto de posesión de los Personeros y </a:t>
            </a:r>
            <a:r>
              <a:rPr lang="es-ES" dirty="0" err="1"/>
              <a:t>Pesoneritos</a:t>
            </a:r>
            <a:r>
              <a:rPr lang="es-ES" dirty="0"/>
              <a:t> Escolares de los Colegios Públicos y Privados del Municipio de San Juan Girón, en donde la Personería Municipal lidero dicho eventos con el apoyo de la Secretaría de Educación, Secretaría de Desarrollo Social, Oficina de la Gestora Social y Policía Nacional.</a:t>
            </a:r>
            <a:endParaRPr lang="es-CO" dirty="0"/>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6068137" y="4539041"/>
            <a:ext cx="2835392" cy="2126545"/>
          </a:xfrm>
          <a:prstGeom prst="rect">
            <a:avLst/>
          </a:prstGeom>
        </p:spPr>
      </p:pic>
    </p:spTree>
    <p:extLst>
      <p:ext uri="{BB962C8B-B14F-4D97-AF65-F5344CB8AC3E}">
        <p14:creationId xmlns:p14="http://schemas.microsoft.com/office/powerpoint/2010/main" val="389343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440" t="67718"/>
          <a:stretch/>
        </p:blipFill>
        <p:spPr>
          <a:xfrm>
            <a:off x="5904312" y="5068492"/>
            <a:ext cx="3118246" cy="932259"/>
          </a:xfrm>
          <a:prstGeom prst="rect">
            <a:avLst/>
          </a:prstGeom>
        </p:spPr>
      </p:pic>
      <p:sp>
        <p:nvSpPr>
          <p:cNvPr id="9" name="Título 8"/>
          <p:cNvSpPr>
            <a:spLocks noGrp="1"/>
          </p:cNvSpPr>
          <p:nvPr>
            <p:ph type="title"/>
          </p:nvPr>
        </p:nvSpPr>
        <p:spPr>
          <a:xfrm>
            <a:off x="1033671" y="1131096"/>
            <a:ext cx="7481681" cy="994172"/>
          </a:xfrm>
        </p:spPr>
        <p:txBody>
          <a:bodyPr>
            <a:normAutofit fontScale="90000"/>
          </a:bodyPr>
          <a:lstStyle/>
          <a:p>
            <a:pPr algn="ctr"/>
            <a:r>
              <a:rPr lang="es-ES" b="1" dirty="0" smtClean="0">
                <a:solidFill>
                  <a:srgbClr val="69240D"/>
                </a:solidFill>
              </a:rPr>
              <a:t>VISITA A LA ADMON MUNICIPAL EN COMISION DE LA PROCURADURIA</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a:bodyPr>
          <a:lstStyle/>
          <a:p>
            <a:pPr marL="0" indent="0" algn="just">
              <a:buNone/>
            </a:pPr>
            <a:r>
              <a:rPr lang="es-CO" dirty="0" smtClean="0">
                <a:latin typeface="Arial Narrow" panose="020B0606020202030204" pitchFamily="34" charset="0"/>
              </a:rPr>
              <a:t>Se realizo visita a la administración municipal a fin de verificar el cumplimiento  de compromiso dela </a:t>
            </a:r>
            <a:r>
              <a:rPr lang="es-CO" dirty="0" err="1" smtClean="0">
                <a:latin typeface="Arial Narrow" panose="020B0606020202030204" pitchFamily="34" charset="0"/>
              </a:rPr>
              <a:t>carnetizacion</a:t>
            </a:r>
            <a:r>
              <a:rPr lang="es-CO" dirty="0" smtClean="0">
                <a:latin typeface="Arial Narrow" panose="020B0606020202030204" pitchFamily="34" charset="0"/>
              </a:rPr>
              <a:t> de los servidores públicos </a:t>
            </a:r>
          </a:p>
          <a:p>
            <a:pPr marL="0" indent="0" algn="just">
              <a:buNone/>
            </a:pPr>
            <a:endParaRPr lang="es-CO"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
        <p:nvSpPr>
          <p:cNvPr id="3" name="AutoShape 4" descr="Mostrando IMG_0911.JPG"/>
          <p:cNvSpPr>
            <a:spLocks noChangeAspect="1" noChangeArrowheads="1"/>
          </p:cNvSpPr>
          <p:nvPr/>
        </p:nvSpPr>
        <p:spPr bwMode="auto">
          <a:xfrm>
            <a:off x="116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6588" y="3759827"/>
            <a:ext cx="2828925" cy="2121694"/>
          </a:xfrm>
          <a:prstGeom prst="rect">
            <a:avLst/>
          </a:prstGeom>
        </p:spPr>
      </p:pic>
    </p:spTree>
    <p:extLst>
      <p:ext uri="{BB962C8B-B14F-4D97-AF65-F5344CB8AC3E}">
        <p14:creationId xmlns:p14="http://schemas.microsoft.com/office/powerpoint/2010/main" val="3050661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440" t="67718"/>
          <a:stretch/>
        </p:blipFill>
        <p:spPr>
          <a:xfrm>
            <a:off x="5904312" y="5068492"/>
            <a:ext cx="3118246" cy="932259"/>
          </a:xfrm>
          <a:prstGeom prst="rect">
            <a:avLst/>
          </a:prstGeom>
        </p:spPr>
      </p:pic>
      <p:sp>
        <p:nvSpPr>
          <p:cNvPr id="9" name="Título 8"/>
          <p:cNvSpPr>
            <a:spLocks noGrp="1"/>
          </p:cNvSpPr>
          <p:nvPr>
            <p:ph type="title"/>
          </p:nvPr>
        </p:nvSpPr>
        <p:spPr>
          <a:xfrm>
            <a:off x="1033671" y="1131096"/>
            <a:ext cx="7481681" cy="994172"/>
          </a:xfrm>
        </p:spPr>
        <p:txBody>
          <a:bodyPr>
            <a:normAutofit fontScale="90000"/>
          </a:bodyPr>
          <a:lstStyle/>
          <a:p>
            <a:pPr algn="ctr"/>
            <a:r>
              <a:rPr lang="es-ES" b="1" dirty="0" smtClean="0">
                <a:solidFill>
                  <a:srgbClr val="69240D"/>
                </a:solidFill>
              </a:rPr>
              <a:t>SEGUIMIENTO  ACCIONES POPULARES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a:bodyPr>
          <a:lstStyle/>
          <a:p>
            <a:pPr algn="just"/>
            <a:r>
              <a:rPr lang="es-CO" sz="1800" dirty="0">
                <a:latin typeface="Arial Narrow" panose="020B0606020202030204" pitchFamily="34" charset="0"/>
              </a:rPr>
              <a:t>ACCION POPULAR 2010-012-01 RELLENO SANITARIO VEREDA CHOCOA</a:t>
            </a:r>
          </a:p>
          <a:p>
            <a:pPr algn="just"/>
            <a:r>
              <a:rPr lang="es-CO" sz="1800" dirty="0">
                <a:latin typeface="Arial Narrow" panose="020B0606020202030204" pitchFamily="34" charset="0"/>
              </a:rPr>
              <a:t>ACCIÓN POPULAR 2010-412 TRANSPORTE INFORMAL</a:t>
            </a:r>
          </a:p>
          <a:p>
            <a:pPr algn="just"/>
            <a:r>
              <a:rPr lang="es-CO" sz="1800" dirty="0">
                <a:latin typeface="Arial Narrow" panose="020B0606020202030204" pitchFamily="34" charset="0"/>
              </a:rPr>
              <a:t>ACCION POPULAR 2010-940 RIBERA DEL RIO. REUBICACIÓN BRISAS DEL RIO Y EL CARMEN</a:t>
            </a: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3157" y="3441502"/>
            <a:ext cx="3003947" cy="2252960"/>
          </a:xfrm>
          <a:prstGeom prst="rect">
            <a:avLst/>
          </a:prstGeom>
        </p:spPr>
      </p:pic>
    </p:spTree>
    <p:extLst>
      <p:ext uri="{BB962C8B-B14F-4D97-AF65-F5344CB8AC3E}">
        <p14:creationId xmlns:p14="http://schemas.microsoft.com/office/powerpoint/2010/main" val="2129031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4489" t="72171"/>
          <a:stretch/>
        </p:blipFill>
        <p:spPr>
          <a:xfrm>
            <a:off x="5818587" y="5197080"/>
            <a:ext cx="3203971" cy="803672"/>
          </a:xfrm>
          <a:prstGeom prst="rect">
            <a:avLst/>
          </a:prstGeom>
        </p:spPr>
      </p:pic>
      <p:sp>
        <p:nvSpPr>
          <p:cNvPr id="9" name="Título 8"/>
          <p:cNvSpPr>
            <a:spLocks noGrp="1"/>
          </p:cNvSpPr>
          <p:nvPr>
            <p:ph type="title"/>
          </p:nvPr>
        </p:nvSpPr>
        <p:spPr/>
        <p:txBody>
          <a:bodyPr/>
          <a:lstStyle/>
          <a:p>
            <a:pPr algn="ctr"/>
            <a:r>
              <a:rPr lang="es-ES" b="1" dirty="0">
                <a:solidFill>
                  <a:srgbClr val="69240D"/>
                </a:solidFill>
              </a:rPr>
              <a:t>DELINQUIR NO PAGA </a:t>
            </a:r>
            <a:endParaRPr lang="es-CO" b="1"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117874" y="2035970"/>
            <a:ext cx="8904683" cy="3167902"/>
          </a:xfrm>
        </p:spPr>
        <p:txBody>
          <a:bodyPr>
            <a:normAutofit/>
          </a:bodyPr>
          <a:lstStyle/>
          <a:p>
            <a:pPr algn="just"/>
            <a:r>
              <a:rPr lang="es-ES" sz="1950" dirty="0"/>
              <a:t>Se ha desarrollado junto con la administración municipal  el programa “Delinquir No Paga” el cual es una estrategia orientada a prevenir la problemática de comportamientos delincuenciales, a través de herramientas que promuevan la sensibilización por medio del testimonio de personas privadas de la libertad, mediante intervenciones pedagógicas preventivas del delito para una adecuada toma de decisiones, ocupación del tiempo libre y construcción del proyecto de vida de los adolescentes de diferentes instituciones educativas del municipio de Girón. </a:t>
            </a:r>
            <a:endParaRPr lang="es-CO" sz="1950" dirty="0"/>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pic>
        <p:nvPicPr>
          <p:cNvPr id="2" name="Imagen 1"/>
          <p:cNvPicPr>
            <a:picLocks noChangeAspect="1"/>
          </p:cNvPicPr>
          <p:nvPr/>
        </p:nvPicPr>
        <p:blipFill rotWithShape="1">
          <a:blip r:embed="rId5"/>
          <a:srcRect l="19365" t="36954" r="45621" b="43628"/>
          <a:stretch/>
        </p:blipFill>
        <p:spPr>
          <a:xfrm>
            <a:off x="2892700" y="4234876"/>
            <a:ext cx="3934978" cy="1227035"/>
          </a:xfrm>
          <a:prstGeom prst="rect">
            <a:avLst/>
          </a:prstGeom>
        </p:spPr>
      </p:pic>
    </p:spTree>
    <p:extLst>
      <p:ext uri="{BB962C8B-B14F-4D97-AF65-F5344CB8AC3E}">
        <p14:creationId xmlns:p14="http://schemas.microsoft.com/office/powerpoint/2010/main" val="3893430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4133" t="68089"/>
          <a:stretch/>
        </p:blipFill>
        <p:spPr>
          <a:xfrm>
            <a:off x="5786438" y="5079209"/>
            <a:ext cx="3236118" cy="921544"/>
          </a:xfrm>
          <a:prstGeom prst="rect">
            <a:avLst/>
          </a:prstGeom>
        </p:spPr>
      </p:pic>
      <p:sp>
        <p:nvSpPr>
          <p:cNvPr id="9" name="Título 8"/>
          <p:cNvSpPr>
            <a:spLocks noGrp="1"/>
          </p:cNvSpPr>
          <p:nvPr>
            <p:ph type="title"/>
          </p:nvPr>
        </p:nvSpPr>
        <p:spPr/>
        <p:txBody>
          <a:bodyPr/>
          <a:lstStyle/>
          <a:p>
            <a:pPr algn="ctr"/>
            <a:r>
              <a:rPr lang="es-ES" b="1" dirty="0">
                <a:solidFill>
                  <a:srgbClr val="69240D"/>
                </a:solidFill>
              </a:rPr>
              <a:t>PERSONERIA A TU BARRIO</a:t>
            </a:r>
            <a:endParaRPr lang="es-CO" b="1"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a:normAutofit/>
          </a:bodyPr>
          <a:lstStyle/>
          <a:p>
            <a:pPr algn="just"/>
            <a:r>
              <a:rPr lang="es-ES" sz="2400" dirty="0"/>
              <a:t>Personería a tu barrio es una estrategia diseñada por la Personería municipal de Girón que tiene como finalidad el diálogo y concertación directo entre la Personería y la comunidad de los barrios del Municipio, lo cual  permite la participación activa de la ciudadanía quienes  dan a conocer las diferentes problemáticas  de  los diversos sectores del municipio. </a:t>
            </a: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893430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65492"/>
          <a:stretch/>
        </p:blipFill>
        <p:spPr>
          <a:xfrm>
            <a:off x="5925744" y="5004201"/>
            <a:ext cx="3096815" cy="996553"/>
          </a:xfrm>
          <a:prstGeom prst="rect">
            <a:avLst/>
          </a:prstGeom>
        </p:spPr>
      </p:pic>
      <p:sp>
        <p:nvSpPr>
          <p:cNvPr id="9" name="Título 8"/>
          <p:cNvSpPr>
            <a:spLocks noGrp="1"/>
          </p:cNvSpPr>
          <p:nvPr>
            <p:ph type="title"/>
          </p:nvPr>
        </p:nvSpPr>
        <p:spPr>
          <a:xfrm>
            <a:off x="1075038" y="1131096"/>
            <a:ext cx="7440312" cy="994172"/>
          </a:xfrm>
        </p:spPr>
        <p:txBody>
          <a:bodyPr>
            <a:normAutofit fontScale="90000"/>
          </a:bodyPr>
          <a:lstStyle/>
          <a:p>
            <a:pPr algn="ctr"/>
            <a:r>
              <a:rPr lang="es-ES" b="1" dirty="0">
                <a:solidFill>
                  <a:srgbClr val="69240D"/>
                </a:solidFill>
              </a:rPr>
              <a:t>SECTORES VISITADOS PROGRAMA PERSONERIA A TU BARRIO </a:t>
            </a:r>
            <a:endParaRPr lang="es-CO" b="1"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3"/>
            <a:ext cx="7886700" cy="2888088"/>
          </a:xfrm>
        </p:spPr>
        <p:txBody>
          <a:bodyPr numCol="2">
            <a:normAutofit fontScale="55000" lnSpcReduction="20000"/>
          </a:bodyPr>
          <a:lstStyle/>
          <a:p>
            <a:pPr>
              <a:buFont typeface="Wingdings" pitchFamily="2" charset="2"/>
              <a:buChar char="v"/>
            </a:pPr>
            <a:r>
              <a:rPr lang="es-ES" sz="2400" dirty="0"/>
              <a:t>Villa del sol</a:t>
            </a:r>
          </a:p>
          <a:p>
            <a:pPr>
              <a:buFont typeface="Wingdings" pitchFamily="2" charset="2"/>
              <a:buChar char="v"/>
            </a:pPr>
            <a:r>
              <a:rPr lang="es-ES" sz="2400" dirty="0"/>
              <a:t>Santa Cruz</a:t>
            </a:r>
          </a:p>
          <a:p>
            <a:pPr>
              <a:buFont typeface="Wingdings" pitchFamily="2" charset="2"/>
              <a:buChar char="v"/>
            </a:pPr>
            <a:r>
              <a:rPr lang="es-ES" sz="2400" dirty="0"/>
              <a:t>Arenales</a:t>
            </a:r>
          </a:p>
          <a:p>
            <a:pPr>
              <a:buFont typeface="Wingdings" pitchFamily="2" charset="2"/>
              <a:buChar char="v"/>
            </a:pPr>
            <a:r>
              <a:rPr lang="es-ES" sz="2400" dirty="0"/>
              <a:t>Rio prado</a:t>
            </a:r>
          </a:p>
          <a:p>
            <a:pPr>
              <a:buFont typeface="Wingdings" pitchFamily="2" charset="2"/>
              <a:buChar char="v"/>
            </a:pPr>
            <a:r>
              <a:rPr lang="es-ES" sz="2400" dirty="0"/>
              <a:t>El </a:t>
            </a:r>
            <a:r>
              <a:rPr lang="es-ES" sz="2400" dirty="0" err="1"/>
              <a:t>Gallineral</a:t>
            </a:r>
            <a:endParaRPr lang="es-ES" sz="2400" dirty="0"/>
          </a:p>
          <a:p>
            <a:pPr>
              <a:buFont typeface="Wingdings" pitchFamily="2" charset="2"/>
              <a:buChar char="v"/>
            </a:pPr>
            <a:r>
              <a:rPr lang="es-ES" sz="2400" dirty="0"/>
              <a:t>Rio de Oro</a:t>
            </a:r>
          </a:p>
          <a:p>
            <a:pPr>
              <a:buFont typeface="Wingdings" pitchFamily="2" charset="2"/>
              <a:buChar char="v"/>
            </a:pPr>
            <a:r>
              <a:rPr lang="es-ES" sz="2400" dirty="0"/>
              <a:t>Ciudadela Nuevo </a:t>
            </a:r>
            <a:r>
              <a:rPr lang="es-ES" sz="2400" dirty="0" err="1"/>
              <a:t>Giron</a:t>
            </a:r>
            <a:endParaRPr lang="es-ES" sz="2400" dirty="0"/>
          </a:p>
          <a:p>
            <a:pPr>
              <a:buFont typeface="Wingdings" pitchFamily="2" charset="2"/>
              <a:buChar char="v"/>
            </a:pPr>
            <a:endParaRPr lang="es-ES" sz="2400" dirty="0"/>
          </a:p>
          <a:p>
            <a:pPr>
              <a:buFont typeface="Wingdings" pitchFamily="2" charset="2"/>
              <a:buChar char="v"/>
            </a:pPr>
            <a:endParaRPr lang="es-ES" sz="2400" dirty="0"/>
          </a:p>
          <a:p>
            <a:pPr marL="0" indent="0">
              <a:buNone/>
            </a:pPr>
            <a:endParaRPr lang="es-ES" sz="2400" dirty="0"/>
          </a:p>
          <a:p>
            <a:pPr>
              <a:buFont typeface="Wingdings" pitchFamily="2" charset="2"/>
              <a:buChar char="v"/>
            </a:pPr>
            <a:r>
              <a:rPr lang="es-ES" sz="2400" dirty="0"/>
              <a:t>La esmeralda – Vereda Rio Frio </a:t>
            </a:r>
          </a:p>
          <a:p>
            <a:pPr>
              <a:buFont typeface="Wingdings" pitchFamily="2" charset="2"/>
              <a:buChar char="v"/>
            </a:pPr>
            <a:r>
              <a:rPr lang="es-ES" sz="2400" dirty="0"/>
              <a:t>Altos de Arenales</a:t>
            </a:r>
          </a:p>
          <a:p>
            <a:pPr>
              <a:buFont typeface="Wingdings" pitchFamily="2" charset="2"/>
              <a:buChar char="v"/>
            </a:pPr>
            <a:r>
              <a:rPr lang="es-ES" sz="2400" dirty="0"/>
              <a:t>Vereda Marta</a:t>
            </a:r>
          </a:p>
          <a:p>
            <a:pPr>
              <a:buFont typeface="Wingdings" pitchFamily="2" charset="2"/>
              <a:buChar char="v"/>
            </a:pPr>
            <a:r>
              <a:rPr lang="es-ES" sz="2400" dirty="0"/>
              <a:t>El progreso</a:t>
            </a:r>
          </a:p>
          <a:p>
            <a:pPr>
              <a:buFont typeface="Wingdings" pitchFamily="2" charset="2"/>
              <a:buChar char="v"/>
            </a:pPr>
            <a:r>
              <a:rPr lang="es-ES" sz="2400" dirty="0"/>
              <a:t>Villa de los caballeros </a:t>
            </a: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1220744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3302" t="66234"/>
          <a:stretch/>
        </p:blipFill>
        <p:spPr>
          <a:xfrm>
            <a:off x="5711429" y="5025630"/>
            <a:ext cx="3311127" cy="975122"/>
          </a:xfrm>
          <a:prstGeom prst="rect">
            <a:avLst/>
          </a:prstGeom>
        </p:spPr>
      </p:pic>
      <p:sp>
        <p:nvSpPr>
          <p:cNvPr id="9" name="Título 8"/>
          <p:cNvSpPr>
            <a:spLocks noGrp="1"/>
          </p:cNvSpPr>
          <p:nvPr>
            <p:ph type="title"/>
          </p:nvPr>
        </p:nvSpPr>
        <p:spPr>
          <a:xfrm>
            <a:off x="567927" y="2821447"/>
            <a:ext cx="7886700" cy="994172"/>
          </a:xfrm>
        </p:spPr>
        <p:txBody>
          <a:bodyPr>
            <a:normAutofit/>
          </a:bodyPr>
          <a:lstStyle/>
          <a:p>
            <a:pPr algn="ctr"/>
            <a:r>
              <a:rPr lang="es-CO" sz="5400" dirty="0">
                <a:solidFill>
                  <a:srgbClr val="69240D"/>
                </a:solidFill>
                <a:latin typeface="Arial Narrow" panose="020B0606020202030204" pitchFamily="34" charset="0"/>
              </a:rPr>
              <a:t>FIN</a:t>
            </a:r>
          </a:p>
        </p:txBody>
      </p:sp>
    </p:spTree>
    <p:extLst>
      <p:ext uri="{BB962C8B-B14F-4D97-AF65-F5344CB8AC3E}">
        <p14:creationId xmlns:p14="http://schemas.microsoft.com/office/powerpoint/2010/main" val="62835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73284"/>
          <a:stretch/>
        </p:blipFill>
        <p:spPr>
          <a:xfrm>
            <a:off x="5925744" y="5229226"/>
            <a:ext cx="3096815" cy="771525"/>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MISIÓN</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004310"/>
            <a:ext cx="7886700" cy="3263504"/>
          </a:xfrm>
        </p:spPr>
        <p:txBody>
          <a:bodyPr>
            <a:normAutofit fontScale="92500"/>
          </a:bodyPr>
          <a:lstStyle/>
          <a:p>
            <a:pPr marL="0" indent="0" algn="just">
              <a:buNone/>
            </a:pPr>
            <a:r>
              <a:rPr lang="es-CO" sz="2400" dirty="0">
                <a:latin typeface="Arial Narrow" panose="020B0606020202030204" pitchFamily="34" charset="0"/>
              </a:rPr>
              <a:t>buscando en su quehacer la vigilancia de los derechos de orden prioritario como el derecho a la vida, a la salud, al debido proceso, y todos aquellos derechos de primer </a:t>
            </a:r>
            <a:r>
              <a:rPr lang="es-CO" sz="2400" dirty="0" err="1">
                <a:latin typeface="Arial Narrow" panose="020B0606020202030204" pitchFamily="34" charset="0"/>
              </a:rPr>
              <a:t>orden,buscando</a:t>
            </a:r>
            <a:r>
              <a:rPr lang="es-CO" sz="2400" dirty="0">
                <a:latin typeface="Arial Narrow" panose="020B0606020202030204" pitchFamily="34" charset="0"/>
              </a:rPr>
              <a:t> con la valoración ética que el ejercicio de la función pública sea efectiva en nuestro municipio, sea una realidad, en procura de la promoción y prevención de los derechos humanos, la conservación del medio ambiente y el patrimonio público a través de la prestación de los diferentes servicios que presta la institución, enmarcados en los principios de transparencia, igualdad, celeridad y respeto, buscando que la calidad de los mismos sea real verdadera y apreciable para quienes a diario acuden a nuestra entidad.</a:t>
            </a:r>
          </a:p>
        </p:txBody>
      </p:sp>
    </p:spTree>
    <p:extLst>
      <p:ext uri="{BB962C8B-B14F-4D97-AF65-F5344CB8AC3E}">
        <p14:creationId xmlns:p14="http://schemas.microsoft.com/office/powerpoint/2010/main" val="57575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796" t="70315"/>
          <a:stretch/>
        </p:blipFill>
        <p:spPr>
          <a:xfrm>
            <a:off x="5936460" y="5143500"/>
            <a:ext cx="3086099" cy="857250"/>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VISIÓN</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1825625"/>
            <a:ext cx="7886700" cy="3907910"/>
          </a:xfrm>
        </p:spPr>
        <p:txBody>
          <a:bodyPr>
            <a:normAutofit fontScale="92500" lnSpcReduction="10000"/>
          </a:bodyPr>
          <a:lstStyle/>
          <a:p>
            <a:pPr marL="0" indent="0" algn="just">
              <a:buNone/>
            </a:pPr>
            <a:r>
              <a:rPr lang="es-CO" dirty="0" smtClean="0">
                <a:latin typeface="Arial Narrow" panose="020B0606020202030204" pitchFamily="34" charset="0"/>
              </a:rPr>
              <a:t>Salvaguardar el interés general, velando por el cumplimiento de los fines del estado, bajo la premisa “Nuestra razón, tus derechos”, brindando un servicio con calidad a la comunidad en la guarda y promoción de los derechos humanos, de los derechos fundamentales y en la vigilancia de la conducta de los servidores públicos del orden municipal, en el ejercicio de sus funciones públicas, destacándonos como </a:t>
            </a:r>
            <a:r>
              <a:rPr lang="es-CO" dirty="0">
                <a:latin typeface="Arial Narrow" panose="020B0606020202030204" pitchFamily="34" charset="0"/>
              </a:rPr>
              <a:t>M</a:t>
            </a:r>
            <a:r>
              <a:rPr lang="es-CO" dirty="0" smtClean="0">
                <a:latin typeface="Arial Narrow" panose="020B0606020202030204" pitchFamily="34" charset="0"/>
              </a:rPr>
              <a:t>inisterio Público por ser garantes del estado social de derecho, fijándonos metas a largo plazo de tal manera que para el 2023 seamos una entidad acreditada, por la excelencia en la calidad de la prestación de un servicio con calidad a la comunidad </a:t>
            </a:r>
            <a:r>
              <a:rPr lang="es-CO" dirty="0" err="1" smtClean="0">
                <a:latin typeface="Arial Narrow" panose="020B0606020202030204" pitchFamily="34" charset="0"/>
              </a:rPr>
              <a:t>Gironesa</a:t>
            </a:r>
            <a:r>
              <a:rPr lang="es-CO" dirty="0" smtClean="0">
                <a:latin typeface="Arial Narrow" panose="020B0606020202030204" pitchFamily="34" charset="0"/>
              </a:rPr>
              <a:t>.</a:t>
            </a:r>
            <a:endParaRPr lang="es-CO" dirty="0">
              <a:latin typeface="Arial Narrow" panose="020B0606020202030204" pitchFamily="34" charset="0"/>
            </a:endParaRPr>
          </a:p>
        </p:txBody>
      </p:sp>
    </p:spTree>
    <p:extLst>
      <p:ext uri="{BB962C8B-B14F-4D97-AF65-F5344CB8AC3E}">
        <p14:creationId xmlns:p14="http://schemas.microsoft.com/office/powerpoint/2010/main" val="2933600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796" t="69944"/>
          <a:stretch/>
        </p:blipFill>
        <p:spPr>
          <a:xfrm>
            <a:off x="5936460" y="5132788"/>
            <a:ext cx="3086099" cy="867965"/>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634537"/>
            <a:ext cx="7886700" cy="2855438"/>
          </a:xfrm>
        </p:spPr>
        <p:txBody>
          <a:bodyPr>
            <a:normAutofit/>
          </a:bodyPr>
          <a:lstStyle/>
          <a:p>
            <a:pPr marL="0" indent="0" algn="just">
              <a:buNone/>
            </a:pPr>
            <a:r>
              <a:rPr lang="es-CO" sz="2400" b="1" dirty="0">
                <a:latin typeface="Arial Narrow" panose="020B0606020202030204" pitchFamily="34" charset="0"/>
              </a:rPr>
              <a:t>1. </a:t>
            </a:r>
            <a:r>
              <a:rPr lang="es-MX" sz="2400" dirty="0">
                <a:latin typeface="Arial Narrow" panose="020B0606020202030204" pitchFamily="34" charset="0"/>
              </a:rPr>
              <a:t>Gestionar programas de recuperación de jóvenes y niños, para promover cambios positivos de comportamiento en el plano educativo, social y familiar. </a:t>
            </a:r>
            <a:endParaRPr lang="es-CO" sz="2400"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4183363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6627" t="74026"/>
          <a:stretch/>
        </p:blipFill>
        <p:spPr>
          <a:xfrm>
            <a:off x="6011468" y="5250659"/>
            <a:ext cx="3011090" cy="750094"/>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71703"/>
            <a:ext cx="7886700" cy="3318272"/>
          </a:xfrm>
        </p:spPr>
        <p:txBody>
          <a:bodyPr>
            <a:normAutofit fontScale="92500" lnSpcReduction="10000"/>
          </a:bodyPr>
          <a:lstStyle/>
          <a:p>
            <a:pPr marL="0" indent="0" algn="just">
              <a:buNone/>
            </a:pPr>
            <a:r>
              <a:rPr lang="es-MX" sz="2400" b="1" dirty="0">
                <a:latin typeface="Arial Narrow" panose="020B0606020202030204" pitchFamily="34" charset="0"/>
              </a:rPr>
              <a:t>Estrategia </a:t>
            </a:r>
            <a:endParaRPr lang="es-CO" sz="2400" dirty="0">
              <a:latin typeface="Arial Narrow" panose="020B0606020202030204" pitchFamily="34" charset="0"/>
            </a:endParaRPr>
          </a:p>
          <a:p>
            <a:pPr algn="just"/>
            <a:r>
              <a:rPr lang="es-MX" sz="2400" dirty="0">
                <a:latin typeface="Arial Narrow" panose="020B0606020202030204" pitchFamily="34" charset="0"/>
              </a:rPr>
              <a:t>Adelantar las gestiones pertinentes con el fin de implementar el programa </a:t>
            </a:r>
            <a:r>
              <a:rPr lang="es-MX" sz="2400" b="1" dirty="0">
                <a:latin typeface="Arial Narrow" panose="020B0606020202030204" pitchFamily="34" charset="0"/>
              </a:rPr>
              <a:t>“RENACE JUVENTUD” </a:t>
            </a:r>
            <a:r>
              <a:rPr lang="es-ES" sz="2400" b="1" dirty="0">
                <a:latin typeface="Arial Narrow" panose="020B0606020202030204" pitchFamily="34" charset="0"/>
              </a:rPr>
              <a:t>–</a:t>
            </a:r>
            <a:r>
              <a:rPr lang="es-MX" sz="2400" b="1" dirty="0">
                <a:latin typeface="Arial Narrow" panose="020B0606020202030204" pitchFamily="34" charset="0"/>
              </a:rPr>
              <a:t> “DELINQUIR NO PAGA” </a:t>
            </a:r>
            <a:r>
              <a:rPr lang="es-MX" sz="2400" dirty="0">
                <a:latin typeface="Arial Narrow" panose="020B0606020202030204" pitchFamily="34" charset="0"/>
              </a:rPr>
              <a:t>en el Establecimiento Penitenciario de Alta y Medina Seguridad –EPAMS- o en la Carcel Modelo de Bucaramanga, vinculando a los estudiantes de las Instituciones Educativas del municipio, desarrollando estrategias educativas a fin de sensibilizar a los estudiantes en la prevención del delito, para que participen y faciliten un proceso de reflexión cognitivo – emocional, que genere cambios significativos y aceptación de normas establecidas en sociedad para una sana convivencia, a partir de las experiencias de vida de las personas recluidas. </a:t>
            </a:r>
            <a:endParaRPr lang="es-CO" sz="2400"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734251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677" t="74397"/>
          <a:stretch/>
        </p:blipFill>
        <p:spPr>
          <a:xfrm>
            <a:off x="5925744" y="5261375"/>
            <a:ext cx="3096815" cy="739378"/>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71703"/>
            <a:ext cx="7886700" cy="3318272"/>
          </a:xfrm>
        </p:spPr>
        <p:txBody>
          <a:bodyPr>
            <a:normAutofit fontScale="85000" lnSpcReduction="20000"/>
          </a:bodyPr>
          <a:lstStyle/>
          <a:p>
            <a:pPr marL="0" indent="0" algn="just">
              <a:buNone/>
            </a:pPr>
            <a:r>
              <a:rPr lang="es-CO" sz="2400" b="1" dirty="0">
                <a:latin typeface="Arial Narrow" panose="020B0606020202030204" pitchFamily="34" charset="0"/>
              </a:rPr>
              <a:t>2. </a:t>
            </a:r>
            <a:r>
              <a:rPr lang="es-MX" sz="2400" dirty="0">
                <a:latin typeface="Arial Narrow" panose="020B0606020202030204" pitchFamily="34" charset="0"/>
              </a:rPr>
              <a:t>Promoción, protección y defensa de los derechos humanos.</a:t>
            </a:r>
          </a:p>
          <a:p>
            <a:r>
              <a:rPr lang="es-MX" b="1" dirty="0">
                <a:latin typeface="Arial Narrow" panose="020B0606020202030204" pitchFamily="34" charset="0"/>
              </a:rPr>
              <a:t>Estrategia </a:t>
            </a:r>
            <a:endParaRPr lang="es-CO" dirty="0">
              <a:latin typeface="Arial Narrow" panose="020B0606020202030204" pitchFamily="34" charset="0"/>
            </a:endParaRPr>
          </a:p>
          <a:p>
            <a:pPr marL="0" indent="0" algn="just">
              <a:buNone/>
            </a:pPr>
            <a:r>
              <a:rPr lang="es-MX" dirty="0" smtClean="0">
                <a:latin typeface="Arial Narrow" panose="020B0606020202030204" pitchFamily="34" charset="0"/>
              </a:rPr>
              <a:t>Mantener </a:t>
            </a:r>
            <a:r>
              <a:rPr lang="es-MX" dirty="0">
                <a:latin typeface="Arial Narrow" panose="020B0606020202030204" pitchFamily="34" charset="0"/>
              </a:rPr>
              <a:t>como prioridad la atención de la comunidad, el asesoramiento jurídico, las </a:t>
            </a:r>
            <a:r>
              <a:rPr lang="es-MX" dirty="0" err="1">
                <a:latin typeface="Arial Narrow" panose="020B0606020202030204" pitchFamily="34" charset="0"/>
              </a:rPr>
              <a:t>garantias</a:t>
            </a:r>
            <a:r>
              <a:rPr lang="es-MX" dirty="0">
                <a:latin typeface="Arial Narrow" panose="020B0606020202030204" pitchFamily="34" charset="0"/>
              </a:rPr>
              <a:t> por el respecto de los derechos fundamentales, el acompañamiento frente a los trámites realizados ante la Administración Municipal, vigilando su gestión, velando por la protección y promoción de los derechos humanos, garantizando el cumplimiento del debido proceso, defendiendo los intereses colectivos, a las víctimas del conflicto armado y el patrimonio público y asegurando la instrucción y orientación a la sociedad en el ejercicio de sus derechos fundamentales y deberes ciudadanos. </a:t>
            </a:r>
            <a:endParaRPr lang="es-CO"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829342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6152" t="71428"/>
          <a:stretch/>
        </p:blipFill>
        <p:spPr>
          <a:xfrm>
            <a:off x="5968604" y="5175651"/>
            <a:ext cx="3053952" cy="825103"/>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125269"/>
            <a:ext cx="7886700" cy="2779171"/>
          </a:xfrm>
        </p:spPr>
        <p:txBody>
          <a:bodyPr>
            <a:normAutofit/>
          </a:bodyPr>
          <a:lstStyle/>
          <a:p>
            <a:pPr marL="0" indent="0">
              <a:buNone/>
            </a:pPr>
            <a:r>
              <a:rPr lang="es-MX" sz="2400" b="1" dirty="0">
                <a:latin typeface="Arial Narrow" panose="020B0606020202030204" pitchFamily="34" charset="0"/>
              </a:rPr>
              <a:t>3. </a:t>
            </a:r>
            <a:r>
              <a:rPr lang="es-MX" sz="2400" dirty="0">
                <a:latin typeface="Arial Narrow" panose="020B0606020202030204" pitchFamily="34" charset="0"/>
              </a:rPr>
              <a:t>Aumentar la calidad y eficiencia de la prestación de servicios.</a:t>
            </a:r>
          </a:p>
          <a:p>
            <a:pPr marL="0" indent="0" algn="just">
              <a:buNone/>
            </a:pPr>
            <a:r>
              <a:rPr lang="es-MX" sz="2400" b="1" dirty="0">
                <a:latin typeface="Arial Narrow" panose="020B0606020202030204" pitchFamily="34" charset="0"/>
              </a:rPr>
              <a:t>Estrategia</a:t>
            </a:r>
            <a:endParaRPr lang="es-CO" sz="2400" dirty="0">
              <a:latin typeface="Arial Narrow" panose="020B0606020202030204" pitchFamily="34" charset="0"/>
            </a:endParaRPr>
          </a:p>
          <a:p>
            <a:pPr marL="0" indent="0" algn="just">
              <a:buNone/>
            </a:pPr>
            <a:r>
              <a:rPr lang="es-MX" sz="2400" dirty="0">
                <a:latin typeface="Arial Narrow" panose="020B0606020202030204" pitchFamily="34" charset="0"/>
              </a:rPr>
              <a:t>Mejorar continuamente los procesos de la entidad con el fin de fortalecer la prestación de los servicios adelantando las actuaciones administrativas para la protección de los derechos humanos, la intervención de ministerio público y vigilando la conducta oficial de los servidores públicos de carácter municipal.</a:t>
            </a:r>
            <a:endParaRPr lang="es-CO" sz="2400" dirty="0">
              <a:latin typeface="Arial Narrow" panose="020B0606020202030204" pitchFamily="34" charset="0"/>
            </a:endParaRPr>
          </a:p>
          <a:p>
            <a:pPr marL="0" indent="0">
              <a:buNone/>
            </a:pPr>
            <a:endParaRPr lang="es-CO" sz="2400"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135702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7250"/>
            <a:ext cx="1493044" cy="1314450"/>
          </a:xfrm>
          <a:prstGeom prst="rect">
            <a:avLst/>
          </a:prstGeom>
        </p:spPr>
      </p:pic>
      <p:pic>
        <p:nvPicPr>
          <p:cNvPr id="5" name="Imagen 4"/>
          <p:cNvPicPr>
            <a:picLocks noChangeAspect="1"/>
          </p:cNvPicPr>
          <p:nvPr/>
        </p:nvPicPr>
        <p:blipFill>
          <a:blip r:embed="rId3"/>
          <a:stretch>
            <a:fillRect/>
          </a:stretch>
        </p:blipFill>
        <p:spPr>
          <a:xfrm flipH="1">
            <a:off x="9074979" y="857251"/>
            <a:ext cx="69022" cy="5168503"/>
          </a:xfrm>
          <a:prstGeom prst="rect">
            <a:avLst/>
          </a:prstGeom>
        </p:spPr>
      </p:pic>
      <p:pic>
        <p:nvPicPr>
          <p:cNvPr id="6" name="Imagen 5"/>
          <p:cNvPicPr>
            <a:picLocks noChangeAspect="1"/>
          </p:cNvPicPr>
          <p:nvPr/>
        </p:nvPicPr>
        <p:blipFill rotWithShape="1">
          <a:blip r:embed="rId4"/>
          <a:srcRect l="65796" t="73655"/>
          <a:stretch/>
        </p:blipFill>
        <p:spPr>
          <a:xfrm>
            <a:off x="5936460" y="5239942"/>
            <a:ext cx="3086099" cy="760809"/>
          </a:xfrm>
          <a:prstGeom prst="rect">
            <a:avLst/>
          </a:prstGeom>
        </p:spPr>
      </p:pic>
      <p:sp>
        <p:nvSpPr>
          <p:cNvPr id="9" name="Título 8"/>
          <p:cNvSpPr>
            <a:spLocks noGrp="1"/>
          </p:cNvSpPr>
          <p:nvPr>
            <p:ph type="title"/>
          </p:nvPr>
        </p:nvSpPr>
        <p:spPr/>
        <p:txBody>
          <a:bodyPr/>
          <a:lstStyle/>
          <a:p>
            <a:pPr algn="ctr"/>
            <a:r>
              <a:rPr lang="es-CO" dirty="0" smtClean="0">
                <a:solidFill>
                  <a:srgbClr val="69240D"/>
                </a:solidFill>
                <a:latin typeface="Arial Narrow" panose="020B0606020202030204" pitchFamily="34" charset="0"/>
              </a:rPr>
              <a:t>OBJETIVOS ESTRATEGICOS</a:t>
            </a:r>
            <a:endParaRPr lang="es-CO" dirty="0">
              <a:solidFill>
                <a:srgbClr val="69240D"/>
              </a:solidFill>
              <a:latin typeface="Arial Narrow" panose="020B0606020202030204" pitchFamily="34" charset="0"/>
            </a:endParaRPr>
          </a:p>
        </p:txBody>
      </p:sp>
      <p:sp>
        <p:nvSpPr>
          <p:cNvPr id="10" name="Marcador de contenido 9"/>
          <p:cNvSpPr>
            <a:spLocks noGrp="1"/>
          </p:cNvSpPr>
          <p:nvPr>
            <p:ph idx="1"/>
          </p:nvPr>
        </p:nvSpPr>
        <p:spPr>
          <a:xfrm>
            <a:off x="628650" y="2315785"/>
            <a:ext cx="7886700" cy="2820473"/>
          </a:xfrm>
        </p:spPr>
        <p:txBody>
          <a:bodyPr>
            <a:normAutofit/>
          </a:bodyPr>
          <a:lstStyle/>
          <a:p>
            <a:pPr marL="0" indent="0" algn="just">
              <a:buNone/>
            </a:pPr>
            <a:r>
              <a:rPr lang="es-CO" sz="2400" b="1" dirty="0">
                <a:latin typeface="Arial Narrow" panose="020B0606020202030204" pitchFamily="34" charset="0"/>
              </a:rPr>
              <a:t>4. </a:t>
            </a:r>
            <a:r>
              <a:rPr lang="es-MX" sz="2400" dirty="0">
                <a:latin typeface="Arial Narrow" panose="020B0606020202030204" pitchFamily="34" charset="0"/>
              </a:rPr>
              <a:t>Fortalecimiento del talento humano.</a:t>
            </a:r>
          </a:p>
          <a:p>
            <a:pPr marL="0" indent="0" algn="just">
              <a:buNone/>
            </a:pPr>
            <a:endParaRPr lang="es-MX" sz="2400" dirty="0">
              <a:latin typeface="Arial Narrow" panose="020B0606020202030204" pitchFamily="34" charset="0"/>
            </a:endParaRPr>
          </a:p>
          <a:p>
            <a:pPr marL="0" indent="0" algn="just">
              <a:buNone/>
            </a:pPr>
            <a:r>
              <a:rPr lang="es-MX" sz="2400" b="1" dirty="0">
                <a:latin typeface="Arial Narrow" panose="020B0606020202030204" pitchFamily="34" charset="0"/>
              </a:rPr>
              <a:t>5. </a:t>
            </a:r>
            <a:r>
              <a:rPr lang="es-MX" sz="2400" dirty="0">
                <a:latin typeface="Arial Narrow" panose="020B0606020202030204" pitchFamily="34" charset="0"/>
              </a:rPr>
              <a:t>Mejoramiento y rediseño de la planta física de la Personería, buscando la facilitación de la prestación del  servicio. </a:t>
            </a:r>
            <a:endParaRPr lang="es-CO" sz="2400" dirty="0">
              <a:latin typeface="Arial Narrow" panose="020B0606020202030204" pitchFamily="34" charset="0"/>
            </a:endParaRPr>
          </a:p>
          <a:p>
            <a:pPr marL="0" indent="0">
              <a:buNone/>
            </a:pPr>
            <a:endParaRPr lang="es-CO" dirty="0"/>
          </a:p>
          <a:p>
            <a:pPr marL="0" indent="0">
              <a:buNone/>
            </a:pPr>
            <a:endParaRPr lang="es-CO" sz="2400" dirty="0">
              <a:latin typeface="Arial Narrow" panose="020B0606020202030204" pitchFamily="34" charset="0"/>
            </a:endParaRPr>
          </a:p>
          <a:p>
            <a:pPr marL="0" indent="0" algn="just">
              <a:buNone/>
            </a:pPr>
            <a:endParaRPr lang="es-CO" sz="2400" dirty="0">
              <a:latin typeface="Arial Narrow" panose="020B0606020202030204" pitchFamily="34" charset="0"/>
            </a:endParaRPr>
          </a:p>
          <a:p>
            <a:pPr marL="0" indent="0" algn="just">
              <a:buNone/>
            </a:pPr>
            <a:endParaRPr lang="es-CO" dirty="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marL="0" indent="0" algn="just">
              <a:buNone/>
            </a:pPr>
            <a:endParaRPr lang="es-CO" dirty="0" smtClean="0">
              <a:latin typeface="Arial Narrow" panose="020B0606020202030204" pitchFamily="34" charset="0"/>
            </a:endParaRPr>
          </a:p>
          <a:p>
            <a:pPr algn="just">
              <a:buFont typeface="Wingdings" panose="05000000000000000000" pitchFamily="2" charset="2"/>
              <a:buChar char="§"/>
            </a:pPr>
            <a:endParaRPr lang="es-CO" dirty="0">
              <a:latin typeface="Arial Narrow" panose="020B0606020202030204" pitchFamily="34" charset="0"/>
            </a:endParaRPr>
          </a:p>
        </p:txBody>
      </p:sp>
    </p:spTree>
    <p:extLst>
      <p:ext uri="{BB962C8B-B14F-4D97-AF65-F5344CB8AC3E}">
        <p14:creationId xmlns:p14="http://schemas.microsoft.com/office/powerpoint/2010/main" val="349943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1589</TotalTime>
  <Words>1790</Words>
  <Application>Microsoft Office PowerPoint</Application>
  <PresentationFormat>Carta (216 x 279 mm)</PresentationFormat>
  <Paragraphs>176</Paragraphs>
  <Slides>28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Arial Narrow</vt:lpstr>
      <vt:lpstr>Calibri</vt:lpstr>
      <vt:lpstr>Calibri Light</vt:lpstr>
      <vt:lpstr>Wingdings</vt:lpstr>
      <vt:lpstr>Tema de Office</vt:lpstr>
      <vt:lpstr>INFORME DE GESTIÓN MARZO – DICIEMBRE 2016</vt:lpstr>
      <vt:lpstr>MISIÓN</vt:lpstr>
      <vt:lpstr>MISIÓN</vt:lpstr>
      <vt:lpstr>VISIÓN</vt:lpstr>
      <vt:lpstr>OBJETIVOS ESTRATEGICOS</vt:lpstr>
      <vt:lpstr>OBJETIVOS ESTRATEGICOS</vt:lpstr>
      <vt:lpstr>OBJETIVOS ESTRATEGICOS</vt:lpstr>
      <vt:lpstr>OBJETIVOS ESTRATEGICOS</vt:lpstr>
      <vt:lpstr>OBJETIVOS ESTRATEGICOS</vt:lpstr>
      <vt:lpstr>OBJETIVOS ESTRATEGICOS</vt:lpstr>
      <vt:lpstr>RECEPCIÓN Y SALIDA DE DOCUMENTOS</vt:lpstr>
      <vt:lpstr>VICTIMAS</vt:lpstr>
      <vt:lpstr>VICTIMAS</vt:lpstr>
      <vt:lpstr>VICTIMAS</vt:lpstr>
      <vt:lpstr>SALUD</vt:lpstr>
      <vt:lpstr>PALOGORDO</vt:lpstr>
      <vt:lpstr>PALOGORDO</vt:lpstr>
      <vt:lpstr>DISCIPLINARIOS</vt:lpstr>
      <vt:lpstr>Entrega de medicamentos donados al Establecimiento Penitenciario de Alta y Mediana seguridad Palogordo</vt:lpstr>
      <vt:lpstr>Presentación de PowerPoint</vt:lpstr>
      <vt:lpstr>Presentación de PowerPoint</vt:lpstr>
      <vt:lpstr>Posesión de Personeros y Personeritos Escolares del Municipio</vt:lpstr>
      <vt:lpstr>VISITA A LA ADMON MUNICIPAL EN COMISION DE LA PROCURADURIA</vt:lpstr>
      <vt:lpstr>SEGUIMIENTO  ACCIONES POPULARES</vt:lpstr>
      <vt:lpstr>DELINQUIR NO PAGA </vt:lpstr>
      <vt:lpstr>PERSONERIA A TU BARRIO</vt:lpstr>
      <vt:lpstr>SECTORES VISITADOS PROGRAMA PERSONERIA A TU BARRIO </vt:lpstr>
      <vt:lpstr>FIN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PERSONERIA SAN JUAN GIRÓN</dc:title>
  <dc:creator>user</dc:creator>
  <cp:lastModifiedBy>LENOVO C225</cp:lastModifiedBy>
  <cp:revision>105</cp:revision>
  <cp:lastPrinted>2016-11-28T15:48:27Z</cp:lastPrinted>
  <dcterms:created xsi:type="dcterms:W3CDTF">2016-02-25T16:55:41Z</dcterms:created>
  <dcterms:modified xsi:type="dcterms:W3CDTF">2017-02-02T16:32:17Z</dcterms:modified>
</cp:coreProperties>
</file>